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68"/>
    <p:restoredTop sz="94610"/>
  </p:normalViewPr>
  <p:slideViewPr>
    <p:cSldViewPr snapToGrid="0" snapToObjects="1">
      <p:cViewPr>
        <p:scale>
          <a:sx n="71" d="100"/>
          <a:sy n="71" d="100"/>
        </p:scale>
        <p:origin x="3856" y="2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3326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5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18.png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8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ЕГИПЕТ · ПУТЕВОДИТЕЛЬ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0" b="1" kern="0" spc="600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ЛУКСОР</a:t>
            </a:r>
            <a:endParaRPr lang="en-US" sz="11000" dirty="0"/>
          </a:p>
        </p:txBody>
      </p:sp>
      <p:sp>
        <p:nvSpPr>
          <p:cNvPr id="5" name="Text 3"/>
          <p:cNvSpPr/>
          <p:nvPr/>
        </p:nvSpPr>
        <p:spPr>
          <a:xfrm>
            <a:off x="731520" y="269748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i="1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Путешествие сквозь тысячелетия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731520" y="3337560"/>
            <a:ext cx="14904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441448" y="3337560"/>
            <a:ext cx="14904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276856" y="3282696"/>
            <a:ext cx="109728" cy="109728"/>
          </a:xfrm>
          <a:prstGeom prst="diamond">
            <a:avLst/>
          </a:prstGeom>
          <a:solidFill>
            <a:srgbClr val="D4A857"/>
          </a:solidFill>
          <a:ln w="12700">
            <a:solidFill>
              <a:srgbClr val="D4A857"/>
            </a:solidFill>
            <a:prstDash val="solid"/>
          </a:ln>
        </p:spPr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3611880"/>
            <a:ext cx="411480" cy="41148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280160" y="361188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«Город ста ворот»</a:t>
            </a:r>
            <a:endParaRPr lang="en-US" sz="1600" dirty="0"/>
          </a:p>
          <a:p>
            <a:pPr marL="0" indent="0">
              <a:buNone/>
            </a:pPr>
            <a:r>
              <a:rPr lang="en-US" sz="1300" i="1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так назвал его Гомер в «Илиаде»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731520" y="470916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kern="0" spc="2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 слайдов · 2 маршрутных дня · всё, что нужно знать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8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КАРНАК · СЕРДЦЕ ХРАМА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Гипостильный зал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502920" y="182880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94944" y="182880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86968" y="182880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78992" y="182880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271016" y="182880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463040" y="182880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655064" y="182880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47088" y="182880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039112" y="182880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231136" y="182880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423160" y="182880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615184" y="182880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807208" y="182880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999232" y="182880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191256" y="182880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383280" y="182880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02920" y="202082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94944" y="202082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86968" y="202082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078992" y="202082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271016" y="202082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463040" y="202082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655064" y="202082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847088" y="202082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039112" y="202082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2231136" y="202082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2423160" y="202082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615184" y="202082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807208" y="202082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999232" y="202082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3191256" y="202082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383280" y="202082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502920" y="221284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94944" y="221284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86968" y="221284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078992" y="221284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271016" y="221284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463040" y="221284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655064" y="221284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847088" y="221284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2039112" y="221284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2231136" y="221284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2423160" y="221284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2615184" y="221284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2807208" y="221284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2999232" y="221284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3191256" y="221284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3383280" y="221284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484632" y="2386584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676656" y="2386584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868680" y="2386584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1060704" y="2386584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1252728" y="2386584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444752" y="2386584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1636776" y="2386584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1828800" y="2386584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2020824" y="2386584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2212848" y="2386584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2404872" y="2386584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3" name="Shape 61"/>
          <p:cNvSpPr/>
          <p:nvPr/>
        </p:nvSpPr>
        <p:spPr>
          <a:xfrm>
            <a:off x="2596896" y="2386584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2788920" y="2386584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2980944" y="2386584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3172968" y="2386584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3364992" y="2386584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484632" y="2578608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676656" y="2578608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868680" y="2578608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1060704" y="2578608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1252728" y="2578608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3" name="Shape 71"/>
          <p:cNvSpPr/>
          <p:nvPr/>
        </p:nvSpPr>
        <p:spPr>
          <a:xfrm>
            <a:off x="1444752" y="2578608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636776" y="2578608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828800" y="2578608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2020824" y="2578608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7" name="Shape 75"/>
          <p:cNvSpPr/>
          <p:nvPr/>
        </p:nvSpPr>
        <p:spPr>
          <a:xfrm>
            <a:off x="2212848" y="2578608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8" name="Shape 76"/>
          <p:cNvSpPr/>
          <p:nvPr/>
        </p:nvSpPr>
        <p:spPr>
          <a:xfrm>
            <a:off x="2404872" y="2578608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2596896" y="2578608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0" name="Shape 78"/>
          <p:cNvSpPr/>
          <p:nvPr/>
        </p:nvSpPr>
        <p:spPr>
          <a:xfrm>
            <a:off x="2788920" y="2578608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2980944" y="2578608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2" name="Shape 80"/>
          <p:cNvSpPr/>
          <p:nvPr/>
        </p:nvSpPr>
        <p:spPr>
          <a:xfrm>
            <a:off x="3172968" y="2578608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3" name="Shape 81"/>
          <p:cNvSpPr/>
          <p:nvPr/>
        </p:nvSpPr>
        <p:spPr>
          <a:xfrm>
            <a:off x="3364992" y="2578608"/>
            <a:ext cx="128016" cy="128016"/>
          </a:xfrm>
          <a:prstGeom prst="ellipse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4" name="Shape 82"/>
          <p:cNvSpPr/>
          <p:nvPr/>
        </p:nvSpPr>
        <p:spPr>
          <a:xfrm>
            <a:off x="502920" y="278892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5" name="Shape 83"/>
          <p:cNvSpPr/>
          <p:nvPr/>
        </p:nvSpPr>
        <p:spPr>
          <a:xfrm>
            <a:off x="694944" y="278892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6" name="Shape 84"/>
          <p:cNvSpPr/>
          <p:nvPr/>
        </p:nvSpPr>
        <p:spPr>
          <a:xfrm>
            <a:off x="886968" y="278892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7" name="Shape 85"/>
          <p:cNvSpPr/>
          <p:nvPr/>
        </p:nvSpPr>
        <p:spPr>
          <a:xfrm>
            <a:off x="1078992" y="278892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8" name="Shape 86"/>
          <p:cNvSpPr/>
          <p:nvPr/>
        </p:nvSpPr>
        <p:spPr>
          <a:xfrm>
            <a:off x="1271016" y="278892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9" name="Shape 87"/>
          <p:cNvSpPr/>
          <p:nvPr/>
        </p:nvSpPr>
        <p:spPr>
          <a:xfrm>
            <a:off x="1463040" y="278892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0" name="Shape 88"/>
          <p:cNvSpPr/>
          <p:nvPr/>
        </p:nvSpPr>
        <p:spPr>
          <a:xfrm>
            <a:off x="1655064" y="278892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1" name="Shape 89"/>
          <p:cNvSpPr/>
          <p:nvPr/>
        </p:nvSpPr>
        <p:spPr>
          <a:xfrm>
            <a:off x="1847088" y="278892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2" name="Shape 90"/>
          <p:cNvSpPr/>
          <p:nvPr/>
        </p:nvSpPr>
        <p:spPr>
          <a:xfrm>
            <a:off x="2039112" y="278892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3" name="Shape 91"/>
          <p:cNvSpPr/>
          <p:nvPr/>
        </p:nvSpPr>
        <p:spPr>
          <a:xfrm>
            <a:off x="2231136" y="278892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4" name="Shape 92"/>
          <p:cNvSpPr/>
          <p:nvPr/>
        </p:nvSpPr>
        <p:spPr>
          <a:xfrm>
            <a:off x="2423160" y="278892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5" name="Shape 93"/>
          <p:cNvSpPr/>
          <p:nvPr/>
        </p:nvSpPr>
        <p:spPr>
          <a:xfrm>
            <a:off x="2615184" y="278892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6" name="Shape 94"/>
          <p:cNvSpPr/>
          <p:nvPr/>
        </p:nvSpPr>
        <p:spPr>
          <a:xfrm>
            <a:off x="2807208" y="278892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7" name="Shape 95"/>
          <p:cNvSpPr/>
          <p:nvPr/>
        </p:nvSpPr>
        <p:spPr>
          <a:xfrm>
            <a:off x="2999232" y="278892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8" name="Shape 96"/>
          <p:cNvSpPr/>
          <p:nvPr/>
        </p:nvSpPr>
        <p:spPr>
          <a:xfrm>
            <a:off x="3191256" y="278892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9" name="Shape 97"/>
          <p:cNvSpPr/>
          <p:nvPr/>
        </p:nvSpPr>
        <p:spPr>
          <a:xfrm>
            <a:off x="3383280" y="2788920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00" name="Shape 98"/>
          <p:cNvSpPr/>
          <p:nvPr/>
        </p:nvSpPr>
        <p:spPr>
          <a:xfrm>
            <a:off x="502920" y="298094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01" name="Shape 99"/>
          <p:cNvSpPr/>
          <p:nvPr/>
        </p:nvSpPr>
        <p:spPr>
          <a:xfrm>
            <a:off x="694944" y="298094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02" name="Shape 100"/>
          <p:cNvSpPr/>
          <p:nvPr/>
        </p:nvSpPr>
        <p:spPr>
          <a:xfrm>
            <a:off x="886968" y="298094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03" name="Shape 101"/>
          <p:cNvSpPr/>
          <p:nvPr/>
        </p:nvSpPr>
        <p:spPr>
          <a:xfrm>
            <a:off x="1078992" y="298094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04" name="Shape 102"/>
          <p:cNvSpPr/>
          <p:nvPr/>
        </p:nvSpPr>
        <p:spPr>
          <a:xfrm>
            <a:off x="1271016" y="298094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05" name="Shape 103"/>
          <p:cNvSpPr/>
          <p:nvPr/>
        </p:nvSpPr>
        <p:spPr>
          <a:xfrm>
            <a:off x="1463040" y="298094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06" name="Shape 104"/>
          <p:cNvSpPr/>
          <p:nvPr/>
        </p:nvSpPr>
        <p:spPr>
          <a:xfrm>
            <a:off x="1655064" y="298094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07" name="Shape 105"/>
          <p:cNvSpPr/>
          <p:nvPr/>
        </p:nvSpPr>
        <p:spPr>
          <a:xfrm>
            <a:off x="1847088" y="298094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08" name="Shape 106"/>
          <p:cNvSpPr/>
          <p:nvPr/>
        </p:nvSpPr>
        <p:spPr>
          <a:xfrm>
            <a:off x="2039112" y="298094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09" name="Shape 107"/>
          <p:cNvSpPr/>
          <p:nvPr/>
        </p:nvSpPr>
        <p:spPr>
          <a:xfrm>
            <a:off x="2231136" y="298094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0" name="Shape 108"/>
          <p:cNvSpPr/>
          <p:nvPr/>
        </p:nvSpPr>
        <p:spPr>
          <a:xfrm>
            <a:off x="2423160" y="298094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1" name="Shape 109"/>
          <p:cNvSpPr/>
          <p:nvPr/>
        </p:nvSpPr>
        <p:spPr>
          <a:xfrm>
            <a:off x="2615184" y="298094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2" name="Shape 110"/>
          <p:cNvSpPr/>
          <p:nvPr/>
        </p:nvSpPr>
        <p:spPr>
          <a:xfrm>
            <a:off x="2807208" y="298094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3" name="Shape 111"/>
          <p:cNvSpPr/>
          <p:nvPr/>
        </p:nvSpPr>
        <p:spPr>
          <a:xfrm>
            <a:off x="2999232" y="298094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4" name="Shape 112"/>
          <p:cNvSpPr/>
          <p:nvPr/>
        </p:nvSpPr>
        <p:spPr>
          <a:xfrm>
            <a:off x="3191256" y="298094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5" name="Shape 113"/>
          <p:cNvSpPr/>
          <p:nvPr/>
        </p:nvSpPr>
        <p:spPr>
          <a:xfrm>
            <a:off x="3383280" y="2980944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6" name="Shape 114"/>
          <p:cNvSpPr/>
          <p:nvPr/>
        </p:nvSpPr>
        <p:spPr>
          <a:xfrm>
            <a:off x="502920" y="317296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7" name="Shape 115"/>
          <p:cNvSpPr/>
          <p:nvPr/>
        </p:nvSpPr>
        <p:spPr>
          <a:xfrm>
            <a:off x="694944" y="317296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8" name="Shape 116"/>
          <p:cNvSpPr/>
          <p:nvPr/>
        </p:nvSpPr>
        <p:spPr>
          <a:xfrm>
            <a:off x="886968" y="317296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9" name="Shape 117"/>
          <p:cNvSpPr/>
          <p:nvPr/>
        </p:nvSpPr>
        <p:spPr>
          <a:xfrm>
            <a:off x="1078992" y="317296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0" name="Shape 118"/>
          <p:cNvSpPr/>
          <p:nvPr/>
        </p:nvSpPr>
        <p:spPr>
          <a:xfrm>
            <a:off x="1271016" y="317296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1" name="Shape 119"/>
          <p:cNvSpPr/>
          <p:nvPr/>
        </p:nvSpPr>
        <p:spPr>
          <a:xfrm>
            <a:off x="1463040" y="317296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2" name="Shape 120"/>
          <p:cNvSpPr/>
          <p:nvPr/>
        </p:nvSpPr>
        <p:spPr>
          <a:xfrm>
            <a:off x="1655064" y="317296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3" name="Shape 121"/>
          <p:cNvSpPr/>
          <p:nvPr/>
        </p:nvSpPr>
        <p:spPr>
          <a:xfrm>
            <a:off x="1847088" y="317296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4" name="Shape 122"/>
          <p:cNvSpPr/>
          <p:nvPr/>
        </p:nvSpPr>
        <p:spPr>
          <a:xfrm>
            <a:off x="2039112" y="317296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5" name="Shape 123"/>
          <p:cNvSpPr/>
          <p:nvPr/>
        </p:nvSpPr>
        <p:spPr>
          <a:xfrm>
            <a:off x="2231136" y="317296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6" name="Shape 124"/>
          <p:cNvSpPr/>
          <p:nvPr/>
        </p:nvSpPr>
        <p:spPr>
          <a:xfrm>
            <a:off x="2423160" y="317296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7" name="Shape 125"/>
          <p:cNvSpPr/>
          <p:nvPr/>
        </p:nvSpPr>
        <p:spPr>
          <a:xfrm>
            <a:off x="2615184" y="317296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8" name="Shape 126"/>
          <p:cNvSpPr/>
          <p:nvPr/>
        </p:nvSpPr>
        <p:spPr>
          <a:xfrm>
            <a:off x="2807208" y="317296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9" name="Shape 127"/>
          <p:cNvSpPr/>
          <p:nvPr/>
        </p:nvSpPr>
        <p:spPr>
          <a:xfrm>
            <a:off x="2999232" y="317296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30" name="Shape 128"/>
          <p:cNvSpPr/>
          <p:nvPr/>
        </p:nvSpPr>
        <p:spPr>
          <a:xfrm>
            <a:off x="3191256" y="317296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31" name="Shape 129"/>
          <p:cNvSpPr/>
          <p:nvPr/>
        </p:nvSpPr>
        <p:spPr>
          <a:xfrm>
            <a:off x="3383280" y="3172968"/>
            <a:ext cx="91440" cy="91440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32" name="Text 130"/>
          <p:cNvSpPr/>
          <p:nvPr/>
        </p:nvSpPr>
        <p:spPr>
          <a:xfrm>
            <a:off x="457200" y="3611880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100" i="1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134 колонны · 12 из них — центральная аллея высотой 21 м</a:t>
            </a:r>
            <a:endParaRPr lang="en-US" sz="1100" dirty="0"/>
          </a:p>
        </p:txBody>
      </p:sp>
      <p:sp>
        <p:nvSpPr>
          <p:cNvPr id="133" name="Text 131"/>
          <p:cNvSpPr/>
          <p:nvPr/>
        </p:nvSpPr>
        <p:spPr>
          <a:xfrm>
            <a:off x="4846320" y="178308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Лес камня</a:t>
            </a:r>
            <a:endParaRPr lang="en-US" sz="2200" dirty="0"/>
          </a:p>
        </p:txBody>
      </p:sp>
      <p:sp>
        <p:nvSpPr>
          <p:cNvPr id="134" name="Text 132"/>
          <p:cNvSpPr/>
          <p:nvPr/>
        </p:nvSpPr>
        <p:spPr>
          <a:xfrm>
            <a:off x="4846320" y="2286000"/>
            <a:ext cx="3840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3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Пройти по центральной аллее — всё равно что войти в окаменевший лес. Высота колонн — как 7-этажный дом. Всё это когда-то было раскрашено ярчайшими красками: лазурь, киноварь, охра.</a:t>
            </a:r>
            <a:endParaRPr lang="en-US" sz="1300" dirty="0"/>
          </a:p>
        </p:txBody>
      </p:sp>
      <p:pic>
        <p:nvPicPr>
          <p:cNvPr id="13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0" y="3831336"/>
            <a:ext cx="182880" cy="182880"/>
          </a:xfrm>
          <a:prstGeom prst="rect">
            <a:avLst/>
          </a:prstGeom>
        </p:spPr>
      </p:pic>
      <p:sp>
        <p:nvSpPr>
          <p:cNvPr id="136" name="Text 133"/>
          <p:cNvSpPr/>
          <p:nvPr/>
        </p:nvSpPr>
        <p:spPr>
          <a:xfrm>
            <a:off x="5120640" y="379476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Строили Сети I и Рамсес II (~1280 до н. э.)</a:t>
            </a:r>
            <a:endParaRPr lang="en-US" sz="1000" dirty="0"/>
          </a:p>
        </p:txBody>
      </p:sp>
      <p:pic>
        <p:nvPicPr>
          <p:cNvPr id="13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320" y="4178808"/>
            <a:ext cx="182880" cy="182880"/>
          </a:xfrm>
          <a:prstGeom prst="rect">
            <a:avLst/>
          </a:prstGeom>
        </p:spPr>
      </p:pic>
      <p:sp>
        <p:nvSpPr>
          <p:cNvPr id="138" name="Text 134"/>
          <p:cNvSpPr/>
          <p:nvPr/>
        </p:nvSpPr>
        <p:spPr>
          <a:xfrm>
            <a:off x="5120640" y="4142232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На каждой колонне — иероглифы и сцены жертв</a:t>
            </a:r>
            <a:endParaRPr lang="en-US" sz="1000" dirty="0"/>
          </a:p>
        </p:txBody>
      </p:sp>
      <p:pic>
        <p:nvPicPr>
          <p:cNvPr id="13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6320" y="4526280"/>
            <a:ext cx="182880" cy="182880"/>
          </a:xfrm>
          <a:prstGeom prst="rect">
            <a:avLst/>
          </a:prstGeom>
        </p:spPr>
      </p:pic>
      <p:sp>
        <p:nvSpPr>
          <p:cNvPr id="140" name="Text 135"/>
          <p:cNvSpPr/>
          <p:nvPr/>
        </p:nvSpPr>
        <p:spPr>
          <a:xfrm>
            <a:off x="5120640" y="4489704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Лучший ракурс — утром с востока</a:t>
            </a:r>
            <a:endParaRPr lang="en-US" sz="1000" dirty="0"/>
          </a:p>
        </p:txBody>
      </p:sp>
      <p:sp>
        <p:nvSpPr>
          <p:cNvPr id="141" name="Text 136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Карнак · гипостильный зал</a:t>
            </a:r>
            <a:endParaRPr lang="en-US" sz="900" dirty="0"/>
          </a:p>
        </p:txBody>
      </p:sp>
      <p:sp>
        <p:nvSpPr>
          <p:cNvPr id="142" name="Text 137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 / 25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0" y="0"/>
            <a:ext cx="3474720" cy="5143500"/>
          </a:xfrm>
          <a:prstGeom prst="rect">
            <a:avLst/>
          </a:prstGeom>
          <a:solidFill>
            <a:srgbClr val="0F2A47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0" y="1188720"/>
            <a:ext cx="1463040" cy="29260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806440" y="457200"/>
            <a:ext cx="3246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800" b="1" kern="0" spc="200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ЛУКСОРСКИЙ</a:t>
            </a:r>
            <a:endParaRPr lang="en-US" sz="180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1800" b="1" kern="0" spc="200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ХРАМ</a:t>
            </a:r>
            <a:endParaRPr lang="en-US" sz="1800" dirty="0"/>
          </a:p>
        </p:txBody>
      </p:sp>
      <p:sp>
        <p:nvSpPr>
          <p:cNvPr id="5" name="Text 2"/>
          <p:cNvSpPr/>
          <p:nvPr/>
        </p:nvSpPr>
        <p:spPr>
          <a:xfrm>
            <a:off x="5806440" y="4297680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1400 — 1200 до н. э.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457200" y="45720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ЖИВОЙ ЦЕНТР ГОРОДА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457200" y="731520"/>
            <a:ext cx="5029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26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Храм, стоящий в центре Луксора</a:t>
            </a:r>
            <a:endParaRPr lang="en-US" sz="2600" dirty="0"/>
          </a:p>
        </p:txBody>
      </p:sp>
      <p:sp>
        <p:nvSpPr>
          <p:cNvPr id="8" name="Shape 5"/>
          <p:cNvSpPr/>
          <p:nvPr/>
        </p:nvSpPr>
        <p:spPr>
          <a:xfrm>
            <a:off x="457200" y="1828800"/>
            <a:ext cx="8046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1481328" y="1828800"/>
            <a:ext cx="8046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1316736" y="1773936"/>
            <a:ext cx="109728" cy="109728"/>
          </a:xfrm>
          <a:prstGeom prst="diamond">
            <a:avLst/>
          </a:prstGeom>
          <a:solidFill>
            <a:srgbClr val="D4A857"/>
          </a:solidFill>
          <a:ln w="12700">
            <a:solidFill>
              <a:srgbClr val="D4A857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57200" y="2103120"/>
            <a:ext cx="502920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2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 отличие от Карнака — храма богов — Луксорский посвящён коронации и обновлению власти фараона. Строили при Аменхотепе III и Рамсесе II. Внутри — мечеть Абу-Хаггаг, ещё действующая. Под ней когда-то была Коптская церковь. Три религии — на одной площадке.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57200" y="3794760"/>
            <a:ext cx="5029200" cy="914400"/>
          </a:xfrm>
          <a:prstGeom prst="rect">
            <a:avLst/>
          </a:prstGeom>
          <a:solidFill>
            <a:srgbClr val="A64226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3950208"/>
            <a:ext cx="320040" cy="32004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051560" y="3886200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Обязательно — вечером</a:t>
            </a:r>
            <a:endParaRPr lang="en-US" sz="1200" dirty="0"/>
          </a:p>
        </p:txBody>
      </p:sp>
      <p:sp>
        <p:nvSpPr>
          <p:cNvPr id="15" name="Text 11"/>
          <p:cNvSpPr/>
          <p:nvPr/>
        </p:nvSpPr>
        <p:spPr>
          <a:xfrm>
            <a:off x="1051560" y="4160520"/>
            <a:ext cx="4297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000" i="1" dirty="0">
                <a:solidFill>
                  <a:srgbClr val="E4D4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После заката храм подсвечивается снизу — камень становится золотым. Лучшее место Луксора ночью.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Луксорский храм</a:t>
            </a:r>
            <a:endParaRPr lang="en-US" sz="900" dirty="0"/>
          </a:p>
        </p:txBody>
      </p:sp>
      <p:sp>
        <p:nvSpPr>
          <p:cNvPr id="17" name="Text 13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 / 25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8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МЕЖДУ ХРАМАМИ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Аллея сфинксов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457200" y="2286000"/>
            <a:ext cx="1371600" cy="914400"/>
          </a:xfrm>
          <a:prstGeom prst="rect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2286000"/>
            <a:ext cx="1371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КАРНАК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7315200" y="2286000"/>
            <a:ext cx="1371600" cy="914400"/>
          </a:xfrm>
          <a:prstGeom prst="rect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0" y="2286000"/>
            <a:ext cx="1371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ЛУКСОР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1924812" y="2697480"/>
            <a:ext cx="82296" cy="82296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173006" y="2697480"/>
            <a:ext cx="82296" cy="82296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421201" y="2697480"/>
            <a:ext cx="82296" cy="82296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669395" y="2697480"/>
            <a:ext cx="82296" cy="82296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917589" y="2697480"/>
            <a:ext cx="82296" cy="82296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165783" y="2697480"/>
            <a:ext cx="82296" cy="82296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413978" y="2697480"/>
            <a:ext cx="82296" cy="82296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62172" y="2697480"/>
            <a:ext cx="82296" cy="82296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910366" y="2697480"/>
            <a:ext cx="82296" cy="82296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158561" y="2697480"/>
            <a:ext cx="82296" cy="82296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06755" y="2697480"/>
            <a:ext cx="82296" cy="82296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654949" y="2697480"/>
            <a:ext cx="82296" cy="82296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903143" y="2697480"/>
            <a:ext cx="82296" cy="82296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151338" y="2697480"/>
            <a:ext cx="82296" cy="82296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399532" y="2697480"/>
            <a:ext cx="82296" cy="82296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647726" y="2697480"/>
            <a:ext cx="82296" cy="82296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895921" y="2697480"/>
            <a:ext cx="82296" cy="82296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144115" y="2697480"/>
            <a:ext cx="82296" cy="82296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392309" y="2697480"/>
            <a:ext cx="82296" cy="82296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640503" y="2697480"/>
            <a:ext cx="82296" cy="82296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888698" y="2697480"/>
            <a:ext cx="82296" cy="82296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136892" y="2697480"/>
            <a:ext cx="82296" cy="82296"/>
          </a:xfrm>
          <a:prstGeom prst="ellipse">
            <a:avLst/>
          </a:prstGeom>
          <a:solidFill>
            <a:srgbClr val="E8C88C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965960" y="2971800"/>
            <a:ext cx="5212080" cy="0"/>
          </a:xfrm>
          <a:prstGeom prst="line">
            <a:avLst/>
          </a:prstGeom>
          <a:noFill/>
          <a:ln w="6350">
            <a:solidFill>
              <a:srgbClr val="E8C88C"/>
            </a:solidFill>
            <a:prstDash val="dash"/>
          </a:ln>
        </p:spPr>
      </p:sp>
      <p:sp>
        <p:nvSpPr>
          <p:cNvPr id="31" name="Text 29"/>
          <p:cNvSpPr/>
          <p:nvPr/>
        </p:nvSpPr>
        <p:spPr>
          <a:xfrm>
            <a:off x="1828800" y="3017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2,7 км  ·  около 1350 сфинксов с бараньими и человеческими головами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457200" y="3566160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2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Соединяла два храма в эпоху Нового царства. Раз в год по ней шла процессия Опет — статуи Амона, Мут и Хонсу переносили из Карнака в Луксор. Аллея была погребена под городом века, и полностью восстановлена в 2021 году — теперь по ней можно пройти.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Аллея сфинксов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 / 25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800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ГЛАВА III · НЕКРОПОЛИ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Долина царей</a:t>
            </a:r>
            <a:endParaRPr lang="en-US" sz="4800" dirty="0"/>
          </a:p>
        </p:txBody>
      </p:sp>
      <p:sp>
        <p:nvSpPr>
          <p:cNvPr id="4" name="Shape 2"/>
          <p:cNvSpPr/>
          <p:nvPr/>
        </p:nvSpPr>
        <p:spPr>
          <a:xfrm>
            <a:off x="457200" y="1737360"/>
            <a:ext cx="12618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938528" y="1737360"/>
            <a:ext cx="12618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773936" y="1682496"/>
            <a:ext cx="109728" cy="109728"/>
          </a:xfrm>
          <a:prstGeom prst="diamond">
            <a:avLst/>
          </a:prstGeom>
          <a:solidFill>
            <a:srgbClr val="D4A857"/>
          </a:solidFill>
          <a:ln w="12700">
            <a:solidFill>
              <a:srgbClr val="D4A85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965960"/>
            <a:ext cx="47548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3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Здесь на протяжении 500 лет хоронили фараонов Нового царства — от Тутмоса I до Рамсеса XI. Чтобы скрыть гробницы от грабителей, пирамиды заменили прорубленными в скале коридорами. Не помогло: большинство разграбили ещё в древности. Кроме одной.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3749040"/>
            <a:ext cx="1554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457200" y="4343400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гробницы</a:t>
            </a:r>
            <a:endParaRPr lang="en-US" sz="10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найдено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103120" y="3749040"/>
            <a:ext cx="1554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2103120" y="4343400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открыто</a:t>
            </a:r>
            <a:endParaRPr lang="en-US" sz="10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сейчас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749040" y="3749040"/>
            <a:ext cx="1554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3749040" y="4343400"/>
            <a:ext cx="1554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 билету</a:t>
            </a:r>
            <a:endParaRPr lang="en-US" sz="10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на выбор</a:t>
            </a:r>
            <a:endParaRPr lang="en-US" sz="1000" dirty="0"/>
          </a:p>
        </p:txBody>
      </p:sp>
      <p:pic>
        <p:nvPicPr>
          <p:cNvPr id="14" name="Image 0" descr="preencoded.png"/>
          <p:cNvPicPr>
            <a:picLocks noChangeAspect="1"/>
          </p:cNvPicPr>
          <p:nvPr/>
        </p:nvPicPr>
        <p:blipFill>
          <a:blip r:embed="rId3">
            <a:alphaModFix amt="25000"/>
          </a:blip>
          <a:stretch>
            <a:fillRect/>
          </a:stretch>
        </p:blipFill>
        <p:spPr>
          <a:xfrm>
            <a:off x="6126480" y="1828800"/>
            <a:ext cx="2377440" cy="2377440"/>
          </a:xfrm>
          <a:prstGeom prst="rect">
            <a:avLst/>
          </a:prstGeom>
        </p:spPr>
      </p:pic>
      <p:sp>
        <p:nvSpPr>
          <p:cNvPr id="15" name="Shape 12"/>
          <p:cNvSpPr/>
          <p:nvPr/>
        </p:nvSpPr>
        <p:spPr>
          <a:xfrm>
            <a:off x="5486400" y="3749040"/>
            <a:ext cx="3200400" cy="1005840"/>
          </a:xfrm>
          <a:prstGeom prst="rect">
            <a:avLst/>
          </a:prstGeom>
          <a:solidFill>
            <a:srgbClr val="0F2A47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23560" y="3886200"/>
            <a:ext cx="274320" cy="27432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5989320" y="3822192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6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СОВЕТ</a:t>
            </a:r>
            <a:endParaRPr lang="en-US" sz="900" dirty="0"/>
          </a:p>
        </p:txBody>
      </p:sp>
      <p:sp>
        <p:nvSpPr>
          <p:cNvPr id="18" name="Text 14"/>
          <p:cNvSpPr/>
          <p:nvPr/>
        </p:nvSpPr>
        <p:spPr>
          <a:xfrm>
            <a:off x="5989320" y="4023360"/>
            <a:ext cx="2560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Билеты на Тутанхамона, Сети I и Рамсеса VI — отдельно. Сети I стоит каждого пиастра.</a:t>
            </a:r>
            <a:endParaRPr lang="en-US" sz="1000" dirty="0"/>
          </a:p>
        </p:txBody>
      </p:sp>
      <p:sp>
        <p:nvSpPr>
          <p:cNvPr id="19" name="Text 15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Долина царей · обзор</a:t>
            </a:r>
            <a:endParaRPr lang="en-US" sz="900" dirty="0"/>
          </a:p>
        </p:txBody>
      </p:sp>
      <p:sp>
        <p:nvSpPr>
          <p:cNvPr id="20" name="Text 16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 / 25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81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-274320" y="-457200"/>
            <a:ext cx="9692640" cy="5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12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8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KV62 · ТУТАНХАМОН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8229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i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«Я вижу чудесные вещи»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15087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4D4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Говард Картер, 26 ноября 1922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2011680"/>
            <a:ext cx="14904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167128" y="2011680"/>
            <a:ext cx="14904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002536" y="1956816"/>
            <a:ext cx="109728" cy="109728"/>
          </a:xfrm>
          <a:prstGeom prst="diamond">
            <a:avLst/>
          </a:prstGeom>
          <a:solidFill>
            <a:srgbClr val="D4A857"/>
          </a:solidFill>
          <a:ln w="12700">
            <a:solidFill>
              <a:srgbClr val="D4A85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2286000"/>
            <a:ext cx="502920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2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Британский египтолог Говард Картер искал гробницу Тутанхамона 7 лет на средства лорда Карнарвона. 4 ноября 1922 рабочий нашёл ступеньку. Три недели спустя Картер продел свечу в отверстие и увидел то, что никто не видел 3200 лет: нетронутую сокровищницу фараона.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760720" y="2286000"/>
            <a:ext cx="1417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5 398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5760720" y="2697480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9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артефактов найдено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223760" y="2286000"/>
            <a:ext cx="1417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 лет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7223760" y="2697480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9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ушло на опись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760720" y="3154680"/>
            <a:ext cx="1417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~19 лет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5760720" y="3566160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9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прожил фараон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223760" y="3154680"/>
            <a:ext cx="1417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 кг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7223760" y="3566160"/>
            <a:ext cx="1417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9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весила золотая маска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57200" y="425196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 самой гробнице сегодня — только мумия. Сокровища — в Большом Египетском музее в Каире.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Тутанхамон · KV62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 / 25</a:t>
            </a:r>
            <a:endParaRPr lang="en-US" sz="9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4073E08-9064-274C-3A4D-8A30C09C484C}"/>
              </a:ext>
            </a:extLst>
          </p:cNvPr>
          <p:cNvSpPr txBox="1"/>
          <p:nvPr/>
        </p:nvSpPr>
        <p:spPr>
          <a:xfrm>
            <a:off x="4433944" y="-112871"/>
            <a:ext cx="4984376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13800" b="1" dirty="0">
                <a:solidFill>
                  <a:srgbClr val="D4A857">
                    <a:alpha val="12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1922</a:t>
            </a:r>
            <a:endParaRPr lang="en-US" sz="13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800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ДОЛИНА ЦАРЕЙ · ШЕДЕВРЫ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Гробницы, которые важнее KV62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10332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709928" y="1371600"/>
            <a:ext cx="10332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545336" y="1316736"/>
            <a:ext cx="109728" cy="109728"/>
          </a:xfrm>
          <a:prstGeom prst="diamond">
            <a:avLst/>
          </a:prstGeom>
          <a:solidFill>
            <a:srgbClr val="D4A857"/>
          </a:solidFill>
          <a:ln w="12700">
            <a:solidFill>
              <a:srgbClr val="D4A85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691640"/>
            <a:ext cx="2651760" cy="3017520"/>
          </a:xfrm>
          <a:prstGeom prst="rect">
            <a:avLst/>
          </a:prstGeom>
          <a:solidFill>
            <a:srgbClr val="FFFFFF"/>
          </a:solidFill>
          <a:ln w="9525">
            <a:solidFill>
              <a:srgbClr val="C9B98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1691640"/>
            <a:ext cx="2651760" cy="73152"/>
          </a:xfrm>
          <a:prstGeom prst="rect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18745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kern="0" spc="4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KV17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640080" y="21031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Сети I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640080" y="2606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Самая красивая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40080" y="2926080"/>
            <a:ext cx="914400" cy="0"/>
          </a:xfrm>
          <a:prstGeom prst="line">
            <a:avLst/>
          </a:prstGeom>
          <a:noFill/>
          <a:ln w="12700">
            <a:solidFill>
              <a:srgbClr val="D4A85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3063240"/>
            <a:ext cx="23774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spcAft>
                <a:spcPts val="300"/>
              </a:spcAft>
              <a:buNone/>
            </a:pPr>
            <a:r>
              <a:rPr lang="en-US" sz="105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Самая длинная и лучше всего украшенная гробница Долины. Потолок — звёздное небо, стены — в полном цвете. Открыта для посещения за дополнительный билет (~1400 LE). Того стоит.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246120" y="1691640"/>
            <a:ext cx="2651760" cy="3017520"/>
          </a:xfrm>
          <a:prstGeom prst="rect">
            <a:avLst/>
          </a:prstGeom>
          <a:solidFill>
            <a:srgbClr val="FFFFFF"/>
          </a:solidFill>
          <a:ln w="9525">
            <a:solidFill>
              <a:srgbClr val="C9B98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46120" y="1691640"/>
            <a:ext cx="2651760" cy="73152"/>
          </a:xfrm>
          <a:prstGeom prst="rect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29000" y="18745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kern="0" spc="4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KV9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429000" y="21031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Рамсес VI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3429000" y="2606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Самая впечатляющая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429000" y="2926080"/>
            <a:ext cx="914400" cy="0"/>
          </a:xfrm>
          <a:prstGeom prst="line">
            <a:avLst/>
          </a:prstGeom>
          <a:noFill/>
          <a:ln w="12700">
            <a:solidFill>
              <a:srgbClr val="D4A85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29000" y="3063240"/>
            <a:ext cx="23774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spcAft>
                <a:spcPts val="300"/>
              </a:spcAft>
              <a:buNone/>
            </a:pPr>
            <a:r>
              <a:rPr lang="en-US" sz="105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Длинные коридоры украшены «Книгой Дня и Ночи». Астрономический потолок — одно из лучших изображений древнеегипетской космологии. Входит в обычный билет.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6035040" y="1691640"/>
            <a:ext cx="2651760" cy="3017520"/>
          </a:xfrm>
          <a:prstGeom prst="rect">
            <a:avLst/>
          </a:prstGeom>
          <a:solidFill>
            <a:srgbClr val="FFFFFF"/>
          </a:solidFill>
          <a:ln w="9525">
            <a:solidFill>
              <a:srgbClr val="C9B98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035040" y="1691640"/>
            <a:ext cx="2651760" cy="73152"/>
          </a:xfrm>
          <a:prstGeom prst="rect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217920" y="18745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kern="0" spc="4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KV11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6217920" y="21031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Рамсес III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6217920" y="2606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Самая доступная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6217920" y="2926080"/>
            <a:ext cx="914400" cy="0"/>
          </a:xfrm>
          <a:prstGeom prst="line">
            <a:avLst/>
          </a:prstGeom>
          <a:noFill/>
          <a:ln w="12700">
            <a:solidFill>
              <a:srgbClr val="D4A85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217920" y="3063240"/>
            <a:ext cx="23774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spcAft>
                <a:spcPts val="300"/>
              </a:spcAft>
              <a:buNone/>
            </a:pPr>
            <a:r>
              <a:rPr lang="en-US" sz="105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Известна как «Гробница арфиста» — в одной из боковых комнат изображены слепые музыканты. Просторная, цветная, не так многолюдная, как другие.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Долина царей · шедевры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 / 25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>
            <a:alphaModFix amt="65000"/>
          </a:blip>
          <a:stretch>
            <a:fillRect/>
          </a:stretch>
        </p:blipFill>
        <p:spPr>
          <a:xfrm>
            <a:off x="5760720" y="731520"/>
            <a:ext cx="3108960" cy="3108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8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ДОЛИНА ЦАРИЦ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5486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3000" i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«Та, ради которой</a:t>
            </a:r>
            <a:endParaRPr lang="en-US" sz="30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3000" i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встаёт солнце»</a:t>
            </a:r>
            <a:endParaRPr lang="en-US" sz="3000" dirty="0"/>
          </a:p>
        </p:txBody>
      </p:sp>
      <p:sp>
        <p:nvSpPr>
          <p:cNvPr id="5" name="Shape 2"/>
          <p:cNvSpPr/>
          <p:nvPr/>
        </p:nvSpPr>
        <p:spPr>
          <a:xfrm>
            <a:off x="457200" y="2606040"/>
            <a:ext cx="12618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1938528" y="2606040"/>
            <a:ext cx="12618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1773936" y="2551176"/>
            <a:ext cx="109728" cy="109728"/>
          </a:xfrm>
          <a:prstGeom prst="diamond">
            <a:avLst/>
          </a:prstGeom>
          <a:solidFill>
            <a:srgbClr val="D4A857"/>
          </a:solidFill>
          <a:ln w="12700">
            <a:solidFill>
              <a:srgbClr val="D4A857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57200" y="2880360"/>
            <a:ext cx="548640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2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Так назвал Нефертари её супруг Рамсес II. Гробница QV66 — шедевр древнеегипетской живописи: цвета сохранились так ярко, будто их нанесли вчера. Потолок — звёздное небо, стены — сцены путешествия царицы в загробный мир.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57200" y="4389120"/>
            <a:ext cx="5486400" cy="457200"/>
          </a:xfrm>
          <a:prstGeom prst="rect">
            <a:avLst/>
          </a:prstGeom>
          <a:solidFill>
            <a:srgbClr val="A64226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" y="4498848"/>
            <a:ext cx="228600" cy="2286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914400" y="443484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Нефертари — отдельный билет (~1400 LE), лимит 150 человек в день, 10 минут внутри.</a:t>
            </a:r>
            <a:endParaRPr lang="en-US" sz="1000" dirty="0"/>
          </a:p>
        </p:txBody>
      </p:sp>
      <p:sp>
        <p:nvSpPr>
          <p:cNvPr id="12" name="Text 8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Долина цариц · Нефертари</a:t>
            </a:r>
            <a:endParaRPr lang="en-US" sz="900" dirty="0"/>
          </a:p>
        </p:txBody>
      </p:sp>
      <p:sp>
        <p:nvSpPr>
          <p:cNvPr id="13" name="Text 9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 / 25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840480" cy="5143500"/>
          </a:xfrm>
          <a:prstGeom prst="rect">
            <a:avLst/>
          </a:prstGeom>
          <a:solidFill>
            <a:srgbClr val="0F2A4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5029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6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ДЕЙР ЭЛЬ-БАХРИ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11480" y="868680"/>
            <a:ext cx="3200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34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Храм</a:t>
            </a:r>
            <a:endParaRPr lang="en-US" sz="34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34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Хатшепсут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411480" y="24688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E4D4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ок. 1479 – 1458 до н. э.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11480" y="4343400"/>
            <a:ext cx="3108960" cy="228600"/>
          </a:xfrm>
          <a:prstGeom prst="rect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4069080"/>
            <a:ext cx="2834640" cy="228600"/>
          </a:xfrm>
          <a:prstGeom prst="rect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85800" y="3794760"/>
            <a:ext cx="2560320" cy="228600"/>
          </a:xfrm>
          <a:prstGeom prst="rect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206240" y="5029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ЖЕНЩИНА — ФАРАОН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206240" y="822960"/>
            <a:ext cx="4572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Архитектура, опередившая эпохи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4206240" y="1965960"/>
            <a:ext cx="45720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2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Трёхъярусный храм-мечта, встроенный прямо в отвесную скалу. Спроектирован архитектором Сенмутом. Смотрится так современно, что архитектор-модернист Фрэнк Ллойд Райт называл его одним из своих источников вдохновения.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06240" y="3383280"/>
            <a:ext cx="457200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C9B98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89120" y="3520440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600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ЕЁ ИСТОРИЯ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389120" y="3794760"/>
            <a:ext cx="4297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Правила 22 года как фараон — изображалась с накладной бородой. Её преемник Тутмос III пытался стереть её имя отовсюду, но храм пережил всё.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Храм Хатшепсут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 / 25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8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САМЫЙ НЕОЖИДАННЫЙ КАНДИДАТ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Колоссы Мемнона</a:t>
            </a:r>
            <a:endParaRPr lang="en-US" sz="38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1920240"/>
            <a:ext cx="1554480" cy="2560320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080" y="1920240"/>
            <a:ext cx="1554480" cy="256032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4754880" y="192024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 м  ·  720 тонн  ·  каждая</a:t>
            </a:r>
            <a:endParaRPr lang="en-US" sz="1400" dirty="0"/>
          </a:p>
        </p:txBody>
      </p:sp>
      <p:sp>
        <p:nvSpPr>
          <p:cNvPr id="7" name="Text 3"/>
          <p:cNvSpPr/>
          <p:nvPr/>
        </p:nvSpPr>
        <p:spPr>
          <a:xfrm>
            <a:off x="4754880" y="2286000"/>
            <a:ext cx="39319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2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Две гигантские статуи Аменхотепа III — всё, что осталось от его заупокойного храма, разрушенного землетрясением. Греки считали их изображениями Мемнона — сына богини Эос.</a:t>
            </a:r>
            <a:endParaRPr lang="en-US" sz="1200" dirty="0"/>
          </a:p>
        </p:txBody>
      </p:sp>
      <p:sp>
        <p:nvSpPr>
          <p:cNvPr id="8" name="Shape 4"/>
          <p:cNvSpPr/>
          <p:nvPr/>
        </p:nvSpPr>
        <p:spPr>
          <a:xfrm>
            <a:off x="4754880" y="3520440"/>
            <a:ext cx="3931920" cy="1234440"/>
          </a:xfrm>
          <a:prstGeom prst="rect">
            <a:avLst/>
          </a:prstGeom>
          <a:solidFill>
            <a:srgbClr val="D4A857">
              <a:alpha val="12000"/>
            </a:srgbClr>
          </a:solidFill>
          <a:ln w="12700">
            <a:solidFill>
              <a:srgbClr val="D4A857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4892040" y="36576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ПОЮЩИЕ СТАТУИ</a:t>
            </a:r>
            <a:endParaRPr lang="en-US" sz="1000" dirty="0"/>
          </a:p>
        </p:txBody>
      </p:sp>
      <p:sp>
        <p:nvSpPr>
          <p:cNvPr id="10" name="Text 6"/>
          <p:cNvSpPr/>
          <p:nvPr/>
        </p:nvSpPr>
        <p:spPr>
          <a:xfrm>
            <a:off x="4892040" y="3886200"/>
            <a:ext cx="3657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После землетрясения 27 г. до н. э. одна из статуй стала издавать на рассвете звук, похожий на пение. Римские туристы съезжались послушать. Септимий Север «починил» трещину — и статуя замолчала.</a:t>
            </a:r>
            <a:endParaRPr lang="en-US" sz="1000" dirty="0"/>
          </a:p>
        </p:txBody>
      </p:sp>
      <p:sp>
        <p:nvSpPr>
          <p:cNvPr id="11" name="Text 7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Колоссы Мемнона</a:t>
            </a:r>
            <a:endParaRPr lang="en-US" sz="900" dirty="0"/>
          </a:p>
        </p:txBody>
      </p:sp>
      <p:sp>
        <p:nvSpPr>
          <p:cNvPr id="12" name="Text 8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 / 25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800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СЕКРЕТНЫЙ ФАВОРИТ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Мединет-Абу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457200" y="15087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Заупокойный храм Рамсеса III · ок. 1175 до н. э.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965960"/>
            <a:ext cx="10332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709928" y="1965960"/>
            <a:ext cx="10332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545336" y="1911096"/>
            <a:ext cx="109728" cy="109728"/>
          </a:xfrm>
          <a:prstGeom prst="diamond">
            <a:avLst/>
          </a:prstGeom>
          <a:solidFill>
            <a:srgbClr val="D4A857"/>
          </a:solidFill>
          <a:ln w="12700">
            <a:solidFill>
              <a:srgbClr val="D4A85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240280"/>
            <a:ext cx="48463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2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Пока все туристы толпятся в Карнаке, Мединет-Абу стоит полупустой. А между тем это лучше всего сохранившийся храм Нового царства. Рельефы на стенах — военный репортаж: победа Рамсеса III над «народами моря», вторгшимися в Египет с Средиземноморья.</a:t>
            </a:r>
            <a:endParaRPr lang="en-US" sz="1200" dirty="0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950208"/>
            <a:ext cx="182880" cy="18288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713232" y="3931920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Сохранились оригинальные краски на потолках</a:t>
            </a:r>
            <a:endParaRPr lang="en-US" sz="100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4224528"/>
            <a:ext cx="182880" cy="18288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13232" y="4206240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Самые подробные военные рельефы древнего Египта</a:t>
            </a:r>
            <a:endParaRPr lang="en-US" sz="1000" dirty="0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4498848"/>
            <a:ext cx="182880" cy="18288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713232" y="4480560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Значительно меньше туристов, чем в Карнаке</a:t>
            </a:r>
            <a:endParaRPr lang="en-US" sz="1000" dirty="0"/>
          </a:p>
        </p:txBody>
      </p:sp>
      <p:sp>
        <p:nvSpPr>
          <p:cNvPr id="15" name="Shape 10"/>
          <p:cNvSpPr/>
          <p:nvPr/>
        </p:nvSpPr>
        <p:spPr>
          <a:xfrm>
            <a:off x="5669280" y="2194560"/>
            <a:ext cx="3017520" cy="2560320"/>
          </a:xfrm>
          <a:prstGeom prst="rect">
            <a:avLst/>
          </a:prstGeom>
          <a:solidFill>
            <a:srgbClr val="0F2A47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52160" y="2331720"/>
            <a:ext cx="457200" cy="45720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5852160" y="283464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900" b="1" kern="0" spc="4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ПОЧЕМУ ТАК ХОРОШО СОХРАНИЛСЯ</a:t>
            </a:r>
            <a:endParaRPr lang="en-US" sz="900" dirty="0"/>
          </a:p>
        </p:txBody>
      </p:sp>
      <p:sp>
        <p:nvSpPr>
          <p:cNvPr id="18" name="Text 12"/>
          <p:cNvSpPr/>
          <p:nvPr/>
        </p:nvSpPr>
        <p:spPr>
          <a:xfrm>
            <a:off x="5852160" y="3246120"/>
            <a:ext cx="274320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После падения Нового царства комплекс был укреплён как город и продолжал жить до римской эпохи. Потом его занесло песком — и в таком виде он пролежал почти 1800 лет.</a:t>
            </a:r>
            <a:endParaRPr lang="en-US" sz="1100" dirty="0"/>
          </a:p>
        </p:txBody>
      </p:sp>
      <p:sp>
        <p:nvSpPr>
          <p:cNvPr id="19" name="Text 13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Мединет-Абу</a:t>
            </a:r>
            <a:endParaRPr lang="en-US" sz="900" dirty="0"/>
          </a:p>
        </p:txBody>
      </p:sp>
      <p:sp>
        <p:nvSpPr>
          <p:cNvPr id="20" name="Text 14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 / 25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1000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ГДЕ ЭТО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Луксор на карте мира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10332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709928" y="1417320"/>
            <a:ext cx="10332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545336" y="1362456"/>
            <a:ext cx="109728" cy="109728"/>
          </a:xfrm>
          <a:prstGeom prst="diamond">
            <a:avLst/>
          </a:prstGeom>
          <a:solidFill>
            <a:srgbClr val="D4A857"/>
          </a:solidFill>
          <a:ln w="12700">
            <a:solidFill>
              <a:srgbClr val="D4A85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691640"/>
            <a:ext cx="3840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600"/>
              </a:spcAft>
              <a:buNone/>
            </a:pPr>
            <a:r>
              <a:rPr lang="en-US" sz="13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Верхний Египет, правый и левый берега Нила, примерно в 660 км южнее Каира. Население — около 500 тысяч. Современный Луксор стоит на руинах древних Фив — столицы Нового царства.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3154680"/>
            <a:ext cx="1783080" cy="594360"/>
          </a:xfrm>
          <a:prstGeom prst="rect">
            <a:avLst/>
          </a:prstGeom>
          <a:solidFill>
            <a:srgbClr val="FFFFFF"/>
          </a:solidFill>
          <a:ln w="9525">
            <a:solidFill>
              <a:srgbClr val="C9B98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66928" y="3209544"/>
            <a:ext cx="1554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kern="0" spc="4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ШИРОТА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566928" y="3410712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25.7° N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2331720" y="3154680"/>
            <a:ext cx="1783080" cy="594360"/>
          </a:xfrm>
          <a:prstGeom prst="rect">
            <a:avLst/>
          </a:prstGeom>
          <a:solidFill>
            <a:srgbClr val="FFFFFF"/>
          </a:solidFill>
          <a:ln w="9525">
            <a:solidFill>
              <a:srgbClr val="C9B98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441448" y="3209544"/>
            <a:ext cx="1554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kern="0" spc="4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КЛИМАТ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2441448" y="3410712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Пустынный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57200" y="3840480"/>
            <a:ext cx="1783080" cy="594360"/>
          </a:xfrm>
          <a:prstGeom prst="rect">
            <a:avLst/>
          </a:prstGeom>
          <a:solidFill>
            <a:srgbClr val="FFFFFF"/>
          </a:solidFill>
          <a:ln w="9525">
            <a:solidFill>
              <a:srgbClr val="C9B9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66928" y="3895344"/>
            <a:ext cx="1554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kern="0" spc="4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ОСНОВАН ОК.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566928" y="4096512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2055 до н. э.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2331720" y="3840480"/>
            <a:ext cx="1783080" cy="594360"/>
          </a:xfrm>
          <a:prstGeom prst="rect">
            <a:avLst/>
          </a:prstGeom>
          <a:solidFill>
            <a:srgbClr val="FFFFFF"/>
          </a:solidFill>
          <a:ln w="9525">
            <a:solidFill>
              <a:srgbClr val="C9B98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441448" y="3895344"/>
            <a:ext cx="1554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kern="0" spc="4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ЮНЕСКО С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2441448" y="4096512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1979 г.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4846320" y="1691640"/>
            <a:ext cx="3840480" cy="3017520"/>
          </a:xfrm>
          <a:prstGeom prst="rect">
            <a:avLst/>
          </a:prstGeom>
          <a:solidFill>
            <a:srgbClr val="0F2A47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2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920" y="1874520"/>
            <a:ext cx="320040" cy="320040"/>
          </a:xfrm>
          <a:prstGeom prst="rect">
            <a:avLst/>
          </a:prstGeom>
        </p:spPr>
      </p:pic>
      <p:sp>
        <p:nvSpPr>
          <p:cNvPr id="22" name="Text 19"/>
          <p:cNvSpPr/>
          <p:nvPr/>
        </p:nvSpPr>
        <p:spPr>
          <a:xfrm>
            <a:off x="5486400" y="187452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КАК ДОБРАТЬСЯ ИЗ СОЧИ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5074920" y="237744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Сочи</a:t>
            </a:r>
            <a:endParaRPr lang="en-US" sz="1400" dirty="0"/>
          </a:p>
        </p:txBody>
      </p:sp>
      <p:sp>
        <p:nvSpPr>
          <p:cNvPr id="24" name="Shape 21"/>
          <p:cNvSpPr/>
          <p:nvPr/>
        </p:nvSpPr>
        <p:spPr>
          <a:xfrm>
            <a:off x="6263640" y="2560320"/>
            <a:ext cx="1005840" cy="0"/>
          </a:xfrm>
          <a:prstGeom prst="line">
            <a:avLst/>
          </a:prstGeom>
          <a:noFill/>
          <a:ln w="12700">
            <a:solidFill>
              <a:srgbClr val="D4A857"/>
            </a:solidFill>
            <a:prstDash val="solid"/>
            <a:tailEnd type="arrow"/>
          </a:ln>
        </p:spPr>
      </p:sp>
      <p:sp>
        <p:nvSpPr>
          <p:cNvPr id="25" name="Text 22"/>
          <p:cNvSpPr/>
          <p:nvPr/>
        </p:nvSpPr>
        <p:spPr>
          <a:xfrm>
            <a:off x="6263640" y="224028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ч</a:t>
            </a:r>
            <a:endParaRPr lang="en-US" sz="900" dirty="0"/>
          </a:p>
        </p:txBody>
      </p:sp>
      <p:sp>
        <p:nvSpPr>
          <p:cNvPr id="26" name="Text 23"/>
          <p:cNvSpPr/>
          <p:nvPr/>
        </p:nvSpPr>
        <p:spPr>
          <a:xfrm>
            <a:off x="7315200" y="237744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Москва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5074920" y="310896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Москва</a:t>
            </a:r>
            <a:endParaRPr lang="en-US" sz="1400" dirty="0"/>
          </a:p>
        </p:txBody>
      </p:sp>
      <p:sp>
        <p:nvSpPr>
          <p:cNvPr id="28" name="Shape 25"/>
          <p:cNvSpPr/>
          <p:nvPr/>
        </p:nvSpPr>
        <p:spPr>
          <a:xfrm>
            <a:off x="6263640" y="3291840"/>
            <a:ext cx="1005840" cy="0"/>
          </a:xfrm>
          <a:prstGeom prst="line">
            <a:avLst/>
          </a:prstGeom>
          <a:noFill/>
          <a:ln w="12700">
            <a:solidFill>
              <a:srgbClr val="D4A857"/>
            </a:solidFill>
            <a:prstDash val="solid"/>
            <a:tailEnd type="arrow"/>
          </a:ln>
        </p:spPr>
      </p:sp>
      <p:sp>
        <p:nvSpPr>
          <p:cNvPr id="29" name="Text 26"/>
          <p:cNvSpPr/>
          <p:nvPr/>
        </p:nvSpPr>
        <p:spPr>
          <a:xfrm>
            <a:off x="6263640" y="297180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~5 ч</a:t>
            </a:r>
            <a:endParaRPr lang="en-US" sz="900" dirty="0"/>
          </a:p>
        </p:txBody>
      </p:sp>
      <p:sp>
        <p:nvSpPr>
          <p:cNvPr id="30" name="Text 27"/>
          <p:cNvSpPr/>
          <p:nvPr/>
        </p:nvSpPr>
        <p:spPr>
          <a:xfrm>
            <a:off x="7315200" y="310896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Каир / Хургада</a:t>
            </a:r>
            <a:endParaRPr lang="en-US" sz="1400" dirty="0"/>
          </a:p>
        </p:txBody>
      </p:sp>
      <p:sp>
        <p:nvSpPr>
          <p:cNvPr id="31" name="Text 28"/>
          <p:cNvSpPr/>
          <p:nvPr/>
        </p:nvSpPr>
        <p:spPr>
          <a:xfrm>
            <a:off x="5074920" y="384048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Хургада</a:t>
            </a:r>
            <a:endParaRPr lang="en-US" sz="1400" dirty="0"/>
          </a:p>
        </p:txBody>
      </p:sp>
      <p:sp>
        <p:nvSpPr>
          <p:cNvPr id="32" name="Shape 29"/>
          <p:cNvSpPr/>
          <p:nvPr/>
        </p:nvSpPr>
        <p:spPr>
          <a:xfrm>
            <a:off x="6263640" y="4023360"/>
            <a:ext cx="1005840" cy="0"/>
          </a:xfrm>
          <a:prstGeom prst="line">
            <a:avLst/>
          </a:prstGeom>
          <a:noFill/>
          <a:ln w="12700">
            <a:solidFill>
              <a:srgbClr val="D4A857"/>
            </a:solidFill>
            <a:prstDash val="solid"/>
            <a:tailEnd type="arrow"/>
          </a:ln>
        </p:spPr>
      </p:sp>
      <p:sp>
        <p:nvSpPr>
          <p:cNvPr id="33" name="Text 30"/>
          <p:cNvSpPr/>
          <p:nvPr/>
        </p:nvSpPr>
        <p:spPr>
          <a:xfrm>
            <a:off x="6263640" y="370332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~4 ч авто</a:t>
            </a:r>
            <a:endParaRPr lang="en-US" sz="900" dirty="0"/>
          </a:p>
        </p:txBody>
      </p:sp>
      <p:sp>
        <p:nvSpPr>
          <p:cNvPr id="34" name="Text 31"/>
          <p:cNvSpPr/>
          <p:nvPr/>
        </p:nvSpPr>
        <p:spPr>
          <a:xfrm>
            <a:off x="7315200" y="3840480"/>
            <a:ext cx="1280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Луксор</a:t>
            </a:r>
            <a:endParaRPr lang="en-US" sz="1400" dirty="0"/>
          </a:p>
        </p:txBody>
      </p:sp>
      <p:sp>
        <p:nvSpPr>
          <p:cNvPr id="35" name="Text 32"/>
          <p:cNvSpPr/>
          <p:nvPr/>
        </p:nvSpPr>
        <p:spPr>
          <a:xfrm>
            <a:off x="5074920" y="43434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E4D4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Прямых рейсов Сочи → Луксор нет — только с пересадкой.</a:t>
            </a:r>
            <a:endParaRPr lang="en-US" sz="1000" dirty="0"/>
          </a:p>
        </p:txBody>
      </p:sp>
      <p:sp>
        <p:nvSpPr>
          <p:cNvPr id="36" name="Text 33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Знакомство с Луксором</a:t>
            </a:r>
            <a:endParaRPr lang="en-US" sz="900" dirty="0"/>
          </a:p>
        </p:txBody>
      </p:sp>
      <p:sp>
        <p:nvSpPr>
          <p:cNvPr id="37" name="Text 34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 / 25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81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029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8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РАМЕССЕУМ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600" b="1" i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Озимандия</a:t>
            </a:r>
            <a:endParaRPr lang="en-US" sz="4600" dirty="0"/>
          </a:p>
        </p:txBody>
      </p:sp>
      <p:sp>
        <p:nvSpPr>
          <p:cNvPr id="4" name="Shape 2"/>
          <p:cNvSpPr/>
          <p:nvPr/>
        </p:nvSpPr>
        <p:spPr>
          <a:xfrm>
            <a:off x="457200" y="1874520"/>
            <a:ext cx="12618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938528" y="1874520"/>
            <a:ext cx="12618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773936" y="1819656"/>
            <a:ext cx="109728" cy="109728"/>
          </a:xfrm>
          <a:prstGeom prst="diamond">
            <a:avLst/>
          </a:prstGeom>
          <a:solidFill>
            <a:srgbClr val="D4A857"/>
          </a:solidFill>
          <a:ln w="12700">
            <a:solidFill>
              <a:srgbClr val="D4A85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2194560"/>
            <a:ext cx="4572000" cy="2468880"/>
          </a:xfrm>
          <a:prstGeom prst="rect">
            <a:avLst/>
          </a:prstGeom>
          <a:solidFill>
            <a:srgbClr val="D4A857">
              <a:alpha val="10000"/>
            </a:srgbClr>
          </a:solidFill>
          <a:ln w="12700">
            <a:solidFill>
              <a:srgbClr val="D4A85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2148840"/>
            <a:ext cx="548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400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</a:t>
            </a:r>
            <a:endParaRPr lang="en-US" sz="5400" dirty="0"/>
          </a:p>
        </p:txBody>
      </p:sp>
      <p:sp>
        <p:nvSpPr>
          <p:cNvPr id="9" name="Text 7"/>
          <p:cNvSpPr/>
          <p:nvPr/>
        </p:nvSpPr>
        <p:spPr>
          <a:xfrm>
            <a:off x="685800" y="2651760"/>
            <a:ext cx="42062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Я — Озимандия, я — мощный царь царей!</a:t>
            </a: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Взгляните на мои великие деянья,</a:t>
            </a: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Владыки всех времён, всех стран и всех морей!</a:t>
            </a: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endParaRPr lang="en-US" sz="14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Кругом нет ничего... Глубокое молчанье...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85800" y="4343400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Перси Биши Шелли, 1818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303520" y="2286000"/>
            <a:ext cx="34747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2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Заупокойный храм Рамсеса II. Его гигантская упавшая статуя — 17 метров, 1000 тонн — и вдохновила Шелли на этот сонет. Поэт сам в Египте не был: он читал дипломатические отчёты в Лондоне.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303520" y="379476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1000</a:t>
            </a:r>
            <a:endParaRPr lang="en-US" sz="4800" dirty="0"/>
          </a:p>
        </p:txBody>
      </p:sp>
      <p:sp>
        <p:nvSpPr>
          <p:cNvPr id="13" name="Text 11"/>
          <p:cNvSpPr/>
          <p:nvPr/>
        </p:nvSpPr>
        <p:spPr>
          <a:xfrm>
            <a:off x="5303520" y="438912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тонн — вес упавшей статуи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Рамессеум · Озимандия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 / 25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2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800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ГЛАВА IV · МУЗЕИ И ОПЫТ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Два музея, которые стоят времени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10332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709928" y="1371600"/>
            <a:ext cx="10332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545336" y="1316736"/>
            <a:ext cx="109728" cy="109728"/>
          </a:xfrm>
          <a:prstGeom prst="diamond">
            <a:avLst/>
          </a:prstGeom>
          <a:solidFill>
            <a:srgbClr val="D4A857"/>
          </a:solidFill>
          <a:ln w="12700">
            <a:solidFill>
              <a:srgbClr val="D4A85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691640"/>
            <a:ext cx="3931920" cy="3017520"/>
          </a:xfrm>
          <a:prstGeom prst="rect">
            <a:avLst/>
          </a:prstGeom>
          <a:solidFill>
            <a:srgbClr val="FFFFFF"/>
          </a:solidFill>
          <a:ln w="9525">
            <a:solidFill>
              <a:srgbClr val="C9B98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1691640"/>
            <a:ext cx="3931920" cy="73152"/>
          </a:xfrm>
          <a:prstGeom prst="rect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187452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Музей Луксора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731520" y="233172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Небольшой, но отборный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731520" y="2697480"/>
            <a:ext cx="914400" cy="0"/>
          </a:xfrm>
          <a:prstGeom prst="line">
            <a:avLst/>
          </a:prstGeom>
          <a:noFill/>
          <a:ln w="12700">
            <a:solidFill>
              <a:srgbClr val="D4A85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834640"/>
            <a:ext cx="3520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Шедевры Нового царства в идеальной музейной подаче. Алебастровый Аменхотеп III с Собеком, две мумии (Яхмос I и Рамсес I), ювелирка. Кондиционер — спасение в жару.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31520" y="4297680"/>
            <a:ext cx="3383280" cy="365760"/>
          </a:xfrm>
          <a:prstGeom prst="rect">
            <a:avLst/>
          </a:prstGeom>
          <a:solidFill>
            <a:srgbClr val="0F2A4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4315968"/>
            <a:ext cx="33832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≈ 2 часа  ·  400 LE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754880" y="1691640"/>
            <a:ext cx="3931920" cy="3017520"/>
          </a:xfrm>
          <a:prstGeom prst="rect">
            <a:avLst/>
          </a:prstGeom>
          <a:solidFill>
            <a:srgbClr val="FFFFFF"/>
          </a:solidFill>
          <a:ln w="9525">
            <a:solidFill>
              <a:srgbClr val="C9B98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754880" y="1691640"/>
            <a:ext cx="3931920" cy="73152"/>
          </a:xfrm>
          <a:prstGeom prst="rect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0" y="187452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Музей мумификации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5029200" y="233172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Процесс подробно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029200" y="2697480"/>
            <a:ext cx="914400" cy="0"/>
          </a:xfrm>
          <a:prstGeom prst="line">
            <a:avLst/>
          </a:prstGeom>
          <a:noFill/>
          <a:ln w="12700">
            <a:solidFill>
              <a:srgbClr val="D4A85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29200" y="2834640"/>
            <a:ext cx="3520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Маленький, на набережной. Проводит шаг за шагом через все 70 дней бальзамирования. Настоящая мумия жреца, мумии крокодила и бабуина. Оплата только картой.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029200" y="4297680"/>
            <a:ext cx="3383280" cy="365760"/>
          </a:xfrm>
          <a:prstGeom prst="rect">
            <a:avLst/>
          </a:prstGeom>
          <a:solidFill>
            <a:srgbClr val="0F2A4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0" y="4315968"/>
            <a:ext cx="33832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≈ 45 минут  ·  220 LE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Музеи Луксора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21 / 25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F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>
            <a:alphaModFix amt="70000"/>
          </a:blip>
          <a:stretch>
            <a:fillRect/>
          </a:stretch>
        </p:blipFill>
        <p:spPr>
          <a:xfrm>
            <a:off x="5669280" y="731520"/>
            <a:ext cx="3200400" cy="32004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8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НЕ ПРОСТО ТОЧКА В СПИСКЕ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822960"/>
            <a:ext cx="5486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32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Воздушный шар на рассвете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457200" y="2057400"/>
            <a:ext cx="12618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1938528" y="2057400"/>
            <a:ext cx="12618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1773936" y="2002536"/>
            <a:ext cx="109728" cy="109728"/>
          </a:xfrm>
          <a:prstGeom prst="diamond">
            <a:avLst/>
          </a:prstGeom>
          <a:solidFill>
            <a:srgbClr val="D4A857"/>
          </a:solidFill>
          <a:ln w="12700">
            <a:solidFill>
              <a:srgbClr val="D4A857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57200" y="2331720"/>
            <a:ext cx="548640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3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 минут в воздухе. Взлёт в 5:30 — ещё темно. Внизу — туман над Нилом, постепенно загораются Колоссы Мемнона, потом храм Хатшепсут, Долина царей. Солнце встаёт из-за восточных гор. Над западным берегом в это время — 20–30 шаров одновременно.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457200" y="411480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$80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457200" y="44805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9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стандартная</a:t>
            </a:r>
            <a:endParaRPr lang="en-US" sz="9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9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цена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2286000" y="411480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45м</a:t>
            </a:r>
            <a:endParaRPr lang="en-US" sz="2200" dirty="0"/>
          </a:p>
        </p:txBody>
      </p:sp>
      <p:sp>
        <p:nvSpPr>
          <p:cNvPr id="12" name="Text 9"/>
          <p:cNvSpPr/>
          <p:nvPr/>
        </p:nvSpPr>
        <p:spPr>
          <a:xfrm>
            <a:off x="2286000" y="44805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9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полёт</a:t>
            </a:r>
            <a:endParaRPr lang="en-US" sz="9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9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 воздухе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4114800" y="411480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5:30</a:t>
            </a:r>
            <a:endParaRPr lang="en-US" sz="2200" dirty="0"/>
          </a:p>
        </p:txBody>
      </p:sp>
      <p:sp>
        <p:nvSpPr>
          <p:cNvPr id="14" name="Text 11"/>
          <p:cNvSpPr/>
          <p:nvPr/>
        </p:nvSpPr>
        <p:spPr>
          <a:xfrm>
            <a:off x="4114800" y="44805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9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время</a:t>
            </a:r>
            <a:endParaRPr lang="en-US" sz="900" dirty="0"/>
          </a:p>
          <a:p>
            <a:pPr marL="0" indent="0">
              <a:lnSpc>
                <a:spcPct val="115000"/>
              </a:lnSpc>
              <a:buNone/>
            </a:pPr>
            <a:r>
              <a:rPr lang="en-US" sz="9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взлёта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Полёт на воздушном шаре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 / 25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2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800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ПОДГОТОВКА К ПОЕЗДКЕ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Практические советы</a:t>
            </a:r>
            <a:endParaRPr lang="en-US" sz="28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463040"/>
            <a:ext cx="320040" cy="3200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141732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Когда ехать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914400" y="1691640"/>
            <a:ext cx="3566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Оптимум: октябрь – март. Днём +22…+28 °C. С мая по август жара до +45 °C — осматривать почти невозможно.</a:t>
            </a:r>
            <a:endParaRPr lang="en-US" sz="1050" dirty="0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463040"/>
            <a:ext cx="320040" cy="32004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5029200" y="141732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Режим дня</a:t>
            </a:r>
            <a:endParaRPr lang="en-US" sz="1300" dirty="0"/>
          </a:p>
        </p:txBody>
      </p:sp>
      <p:sp>
        <p:nvSpPr>
          <p:cNvPr id="9" name="Text 5"/>
          <p:cNvSpPr/>
          <p:nvPr/>
        </p:nvSpPr>
        <p:spPr>
          <a:xfrm>
            <a:off x="5029200" y="1691640"/>
            <a:ext cx="3566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Выезд к памятникам в 6:00. К 11:00 уже нестерпимо жарко. Отдых 12:00–16:00. Вечером — набережная и Луксорский храм.</a:t>
            </a:r>
            <a:endParaRPr lang="en-US" sz="105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606040"/>
            <a:ext cx="320040" cy="32004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914400" y="256032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Билеты</a:t>
            </a:r>
            <a:endParaRPr lang="en-US" sz="1300" dirty="0"/>
          </a:p>
        </p:txBody>
      </p:sp>
      <p:sp>
        <p:nvSpPr>
          <p:cNvPr id="12" name="Text 7"/>
          <p:cNvSpPr/>
          <p:nvPr/>
        </p:nvSpPr>
        <p:spPr>
          <a:xfrm>
            <a:off x="914400" y="2834640"/>
            <a:ext cx="3566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Покупайте онлайн на egymonuments.gov.eg. На Сети I, Нефертари, Тутанхамона — только на месте. Картами не везде, берите наличные.</a:t>
            </a:r>
            <a:endParaRPr lang="en-US" sz="105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0" y="2606040"/>
            <a:ext cx="320040" cy="32004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5029200" y="256032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Транспорт</a:t>
            </a:r>
            <a:endParaRPr lang="en-US" sz="1300" dirty="0"/>
          </a:p>
        </p:txBody>
      </p:sp>
      <p:sp>
        <p:nvSpPr>
          <p:cNvPr id="15" name="Text 9"/>
          <p:cNvSpPr/>
          <p:nvPr/>
        </p:nvSpPr>
        <p:spPr>
          <a:xfrm>
            <a:off x="5029200" y="2834640"/>
            <a:ext cx="3566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Восточный берег — такси или Uber (работает). Западный берег — арендуйте машину с водителем на день (~$30–50). Паром через Нил — 10 LE.</a:t>
            </a:r>
            <a:endParaRPr lang="en-US" sz="1050" dirty="0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3749040"/>
            <a:ext cx="320040" cy="320040"/>
          </a:xfrm>
          <a:prstGeom prst="rect">
            <a:avLst/>
          </a:prstGeom>
        </p:spPr>
      </p:pic>
      <p:sp>
        <p:nvSpPr>
          <p:cNvPr id="17" name="Text 10"/>
          <p:cNvSpPr/>
          <p:nvPr/>
        </p:nvSpPr>
        <p:spPr>
          <a:xfrm>
            <a:off x="914400" y="370332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Безопасность</a:t>
            </a:r>
            <a:endParaRPr lang="en-US" sz="1300" dirty="0"/>
          </a:p>
        </p:txBody>
      </p:sp>
      <p:sp>
        <p:nvSpPr>
          <p:cNvPr id="18" name="Text 11"/>
          <p:cNvSpPr/>
          <p:nvPr/>
        </p:nvSpPr>
        <p:spPr>
          <a:xfrm>
            <a:off x="914400" y="3977640"/>
            <a:ext cx="3566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Луксор — один из самых спокойных регионов Египта. Полиция туристов на каждом углу. Главная опасность — солнечный удар.</a:t>
            </a:r>
            <a:endParaRPr lang="en-US" sz="1050" dirty="0"/>
          </a:p>
        </p:txBody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2000" y="3749040"/>
            <a:ext cx="320040" cy="320040"/>
          </a:xfrm>
          <a:prstGeom prst="rect">
            <a:avLst/>
          </a:prstGeom>
        </p:spPr>
      </p:pic>
      <p:sp>
        <p:nvSpPr>
          <p:cNvPr id="20" name="Text 12"/>
          <p:cNvSpPr/>
          <p:nvPr/>
        </p:nvSpPr>
        <p:spPr>
          <a:xfrm>
            <a:off x="5029200" y="370332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Что с собой</a:t>
            </a:r>
            <a:endParaRPr lang="en-US" sz="1300" dirty="0"/>
          </a:p>
        </p:txBody>
      </p:sp>
      <p:sp>
        <p:nvSpPr>
          <p:cNvPr id="21" name="Text 13"/>
          <p:cNvSpPr/>
          <p:nvPr/>
        </p:nvSpPr>
        <p:spPr>
          <a:xfrm>
            <a:off x="5029200" y="3977640"/>
            <a:ext cx="3566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Шляпа, солнцезащитный крем 50+, 2 литра воды в день минимум, удобная обувь (много песка и ступенек), лёгкий шарф от пыли.</a:t>
            </a:r>
            <a:endParaRPr lang="en-US" sz="1050" dirty="0"/>
          </a:p>
        </p:txBody>
      </p:sp>
      <p:sp>
        <p:nvSpPr>
          <p:cNvPr id="22" name="Text 14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Практические советы</a:t>
            </a:r>
            <a:endParaRPr lang="en-US" sz="900" dirty="0"/>
          </a:p>
        </p:txBody>
      </p:sp>
      <p:sp>
        <p:nvSpPr>
          <p:cNvPr id="23" name="Text 15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 / 25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F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029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8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НЕМНОГО АРАБСКОГО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Фразы, которые откроют двери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600200"/>
            <a:ext cx="12618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938528" y="1600200"/>
            <a:ext cx="12618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773936" y="1545336"/>
            <a:ext cx="109728" cy="109728"/>
          </a:xfrm>
          <a:prstGeom prst="diamond">
            <a:avLst/>
          </a:prstGeom>
          <a:solidFill>
            <a:srgbClr val="D4A857"/>
          </a:solidFill>
          <a:ln w="12700">
            <a:solidFill>
              <a:srgbClr val="D4A85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920240"/>
            <a:ext cx="3931920" cy="566928"/>
          </a:xfrm>
          <a:prstGeom prst="rect">
            <a:avLst/>
          </a:prstGeom>
          <a:solidFill>
            <a:srgbClr val="FFFFFF">
              <a:alpha val="8000"/>
            </a:srgbClr>
          </a:solidFill>
          <a:ln w="6350">
            <a:solidFill>
              <a:srgbClr val="D4A85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965960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Здравствуйте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377440" y="1965960"/>
            <a:ext cx="1280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السلام عليكم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657600" y="1965960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ас-салям алейкум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572000" y="1920240"/>
            <a:ext cx="3931920" cy="566928"/>
          </a:xfrm>
          <a:prstGeom prst="rect">
            <a:avLst/>
          </a:prstGeom>
          <a:solidFill>
            <a:srgbClr val="FFFFFF">
              <a:alpha val="8000"/>
            </a:srgbClr>
          </a:solidFill>
          <a:ln w="6350">
            <a:solidFill>
              <a:srgbClr val="D4A85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09160" y="1965960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Спасибо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492240" y="1965960"/>
            <a:ext cx="1280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شكرا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7772400" y="1965960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шу́крaн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57200" y="2578608"/>
            <a:ext cx="3931920" cy="566928"/>
          </a:xfrm>
          <a:prstGeom prst="rect">
            <a:avLst/>
          </a:prstGeom>
          <a:solidFill>
            <a:srgbClr val="FFFFFF">
              <a:alpha val="8000"/>
            </a:srgbClr>
          </a:solidFill>
          <a:ln w="6350">
            <a:solidFill>
              <a:srgbClr val="D4A85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2624328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Сколько стоит?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2377440" y="2624328"/>
            <a:ext cx="1280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بكام ؟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657600" y="2624328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бика́м?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572000" y="2578608"/>
            <a:ext cx="3931920" cy="566928"/>
          </a:xfrm>
          <a:prstGeom prst="rect">
            <a:avLst/>
          </a:prstGeom>
          <a:solidFill>
            <a:srgbClr val="FFFFFF">
              <a:alpha val="8000"/>
            </a:srgbClr>
          </a:solidFill>
          <a:ln w="6350">
            <a:solidFill>
              <a:srgbClr val="D4A85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09160" y="2624328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Слишком дорого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492240" y="2624328"/>
            <a:ext cx="1280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غالي اوي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7772400" y="2624328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га́ли ау́и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57200" y="3236976"/>
            <a:ext cx="3931920" cy="566928"/>
          </a:xfrm>
          <a:prstGeom prst="rect">
            <a:avLst/>
          </a:prstGeom>
          <a:solidFill>
            <a:srgbClr val="FFFFFF">
              <a:alpha val="8000"/>
            </a:srgbClr>
          </a:solidFill>
          <a:ln w="6350">
            <a:solidFill>
              <a:srgbClr val="D4A85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3282696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Нет, спасибо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2377440" y="3282696"/>
            <a:ext cx="1280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لا شكرا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3657600" y="3282696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ля́ шу́кран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572000" y="3236976"/>
            <a:ext cx="3931920" cy="566928"/>
          </a:xfrm>
          <a:prstGeom prst="rect">
            <a:avLst/>
          </a:prstGeom>
          <a:solidFill>
            <a:srgbClr val="FFFFFF">
              <a:alpha val="8000"/>
            </a:srgbClr>
          </a:solidFill>
          <a:ln w="6350">
            <a:solidFill>
              <a:srgbClr val="D4A85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709160" y="3282696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Где туалет?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492240" y="3282696"/>
            <a:ext cx="1280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فين الحمام ؟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7772400" y="3282696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фи́н иль-хамма́м?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457200" y="3895344"/>
            <a:ext cx="3931920" cy="566928"/>
          </a:xfrm>
          <a:prstGeom prst="rect">
            <a:avLst/>
          </a:prstGeom>
          <a:solidFill>
            <a:srgbClr val="FFFFFF">
              <a:alpha val="8000"/>
            </a:srgbClr>
          </a:solidFill>
          <a:ln w="6350">
            <a:solidFill>
              <a:srgbClr val="D4A857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94360" y="3941064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Хорошо / ок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2377440" y="3941064"/>
            <a:ext cx="1280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تمام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3657600" y="3941064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тама́м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4572000" y="3895344"/>
            <a:ext cx="3931920" cy="566928"/>
          </a:xfrm>
          <a:prstGeom prst="rect">
            <a:avLst/>
          </a:prstGeom>
          <a:solidFill>
            <a:srgbClr val="FFFFFF">
              <a:alpha val="8000"/>
            </a:srgbClr>
          </a:solidFill>
          <a:ln w="6350">
            <a:solidFill>
              <a:srgbClr val="D4A857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709160" y="3941064"/>
            <a:ext cx="1737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Даже смотреть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не хочу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492240" y="3941064"/>
            <a:ext cx="1280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لا مش لازم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7772400" y="3941064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ля, миш ла́зим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Торг — норма. Первая цена всегда 2–3× от реальной. Не улыбайтесь до сделки.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Полезные фразы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 / 25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81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640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kern="0" spc="8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ГЛАВА V · В ПУТЬ</a:t>
            </a:r>
            <a:endParaRPr lang="en-US" sz="1100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0" y="1051560"/>
            <a:ext cx="1371600" cy="13716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60604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i="1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Хорошего пути,</a:t>
            </a:r>
            <a:endParaRPr lang="en-US" sz="2600" dirty="0"/>
          </a:p>
        </p:txBody>
      </p:sp>
      <p:sp>
        <p:nvSpPr>
          <p:cNvPr id="5" name="Text 2"/>
          <p:cNvSpPr/>
          <p:nvPr/>
        </p:nvSpPr>
        <p:spPr>
          <a:xfrm>
            <a:off x="457200" y="3108960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32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 пусть боги Фив</a:t>
            </a:r>
            <a:endParaRPr lang="en-US" sz="32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32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хранят ваше путешествие</a:t>
            </a:r>
            <a:endParaRPr lang="en-US" sz="3200" dirty="0"/>
          </a:p>
        </p:txBody>
      </p:sp>
      <p:sp>
        <p:nvSpPr>
          <p:cNvPr id="6" name="Shape 3"/>
          <p:cNvSpPr/>
          <p:nvPr/>
        </p:nvSpPr>
        <p:spPr>
          <a:xfrm>
            <a:off x="2743200" y="4434840"/>
            <a:ext cx="17190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4681728" y="4434840"/>
            <a:ext cx="17190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4517136" y="4379976"/>
            <a:ext cx="109728" cy="109728"/>
          </a:xfrm>
          <a:prstGeom prst="diamond">
            <a:avLst/>
          </a:prstGeom>
          <a:solidFill>
            <a:srgbClr val="D4A857"/>
          </a:solidFill>
          <a:ln w="12700">
            <a:solidFill>
              <a:srgbClr val="D4A857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kern="0" spc="2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مع السلامة   ·   ma'a as-salāma   ·   счастливого пути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>
            <a:alphaModFix amt="45000"/>
          </a:blip>
          <a:stretch>
            <a:fillRect/>
          </a:stretch>
        </p:blipFill>
        <p:spPr>
          <a:xfrm>
            <a:off x="5760720" y="640080"/>
            <a:ext cx="3108960" cy="3840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8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ГЛАВА I · СТОЛИЦА ЖИВЫХ БОГОВ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365760" y="1005840"/>
            <a:ext cx="5486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4000+</a:t>
            </a:r>
            <a:endParaRPr lang="en-US" sz="11500" dirty="0"/>
          </a:p>
        </p:txBody>
      </p:sp>
      <p:sp>
        <p:nvSpPr>
          <p:cNvPr id="5" name="Text 2"/>
          <p:cNvSpPr/>
          <p:nvPr/>
        </p:nvSpPr>
        <p:spPr>
          <a:xfrm>
            <a:off x="457200" y="2514600"/>
            <a:ext cx="5029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лет непрерывной истории</a:t>
            </a:r>
            <a:endParaRPr lang="en-US" sz="2000" dirty="0"/>
          </a:p>
        </p:txBody>
      </p:sp>
      <p:sp>
        <p:nvSpPr>
          <p:cNvPr id="6" name="Shape 3"/>
          <p:cNvSpPr/>
          <p:nvPr/>
        </p:nvSpPr>
        <p:spPr>
          <a:xfrm>
            <a:off x="457200" y="3200400"/>
            <a:ext cx="10332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1709928" y="3200400"/>
            <a:ext cx="10332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1545336" y="3145536"/>
            <a:ext cx="109728" cy="109728"/>
          </a:xfrm>
          <a:prstGeom prst="diamond">
            <a:avLst/>
          </a:prstGeom>
          <a:solidFill>
            <a:srgbClr val="D4A857"/>
          </a:solidFill>
          <a:ln w="12700">
            <a:solidFill>
              <a:srgbClr val="D4A857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57200" y="3429000"/>
            <a:ext cx="52120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2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На этом клочке земли возникли первые Фивы ещё во времена Авраама. К моменту появления Римской империи здесь уже 2000 лет стояли храмы и гробницы. Когда в Луксоре строили Карнак, Стоунхендж был новостройкой.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Глубина истории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/ 25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1000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ХРОНОЛОГИЯ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Эпохи, которые видели эти стены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2377440"/>
            <a:ext cx="8229600" cy="36576"/>
          </a:xfrm>
          <a:prstGeom prst="rect">
            <a:avLst/>
          </a:prstGeom>
          <a:solidFill>
            <a:srgbClr val="0F2A4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07542" y="2331720"/>
            <a:ext cx="128016" cy="128016"/>
          </a:xfrm>
          <a:prstGeom prst="ellipse">
            <a:avLst/>
          </a:prstGeom>
          <a:solidFill>
            <a:srgbClr val="E8C88C"/>
          </a:solidFill>
          <a:ln w="15875">
            <a:solidFill>
              <a:srgbClr val="0F2A4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68630" y="1371600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2055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31470" y="1664208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9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Среднее</a:t>
            </a:r>
            <a:endParaRPr lang="en-US" sz="9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9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царство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971550" y="2240280"/>
            <a:ext cx="0" cy="137160"/>
          </a:xfrm>
          <a:prstGeom prst="line">
            <a:avLst/>
          </a:prstGeom>
          <a:noFill/>
          <a:ln w="9525">
            <a:solidFill>
              <a:srgbClr val="C9B98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899666" y="2295144"/>
            <a:ext cx="201168" cy="201168"/>
          </a:xfrm>
          <a:prstGeom prst="ellipse">
            <a:avLst/>
          </a:prstGeom>
          <a:solidFill>
            <a:srgbClr val="D4A857"/>
          </a:solidFill>
          <a:ln w="15875">
            <a:solidFill>
              <a:srgbClr val="0F2A4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497330" y="2606040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1550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360170" y="2898648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9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Новое царство</a:t>
            </a:r>
            <a:endParaRPr lang="en-US" sz="9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9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РАСЦВЕТ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000250" y="2432304"/>
            <a:ext cx="0" cy="137160"/>
          </a:xfrm>
          <a:prstGeom prst="line">
            <a:avLst/>
          </a:prstGeom>
          <a:noFill/>
          <a:ln w="9525">
            <a:solidFill>
              <a:srgbClr val="C9B98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964942" y="2331720"/>
            <a:ext cx="128016" cy="128016"/>
          </a:xfrm>
          <a:prstGeom prst="ellipse">
            <a:avLst/>
          </a:prstGeom>
          <a:solidFill>
            <a:srgbClr val="E8C88C"/>
          </a:solidFill>
          <a:ln w="15875">
            <a:solidFill>
              <a:srgbClr val="0F2A4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526030" y="1371600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1070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388870" y="1664208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9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Третий переходный</a:t>
            </a:r>
            <a:endParaRPr lang="en-US" sz="9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9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период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028950" y="2240280"/>
            <a:ext cx="0" cy="137160"/>
          </a:xfrm>
          <a:prstGeom prst="line">
            <a:avLst/>
          </a:prstGeom>
          <a:noFill/>
          <a:ln w="9525">
            <a:solidFill>
              <a:srgbClr val="C9B98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993642" y="2331720"/>
            <a:ext cx="128016" cy="128016"/>
          </a:xfrm>
          <a:prstGeom prst="ellipse">
            <a:avLst/>
          </a:prstGeom>
          <a:solidFill>
            <a:srgbClr val="E8C88C"/>
          </a:solidFill>
          <a:ln w="15875">
            <a:solidFill>
              <a:srgbClr val="0F2A4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554730" y="2606040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332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417570" y="2898648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9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Эпоха</a:t>
            </a:r>
            <a:endParaRPr lang="en-US" sz="9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9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Птолемеев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057650" y="2432304"/>
            <a:ext cx="0" cy="137160"/>
          </a:xfrm>
          <a:prstGeom prst="line">
            <a:avLst/>
          </a:prstGeom>
          <a:noFill/>
          <a:ln w="9525">
            <a:solidFill>
              <a:srgbClr val="C9B988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022342" y="2331720"/>
            <a:ext cx="128016" cy="128016"/>
          </a:xfrm>
          <a:prstGeom prst="ellipse">
            <a:avLst/>
          </a:prstGeom>
          <a:solidFill>
            <a:srgbClr val="E8C88C"/>
          </a:solidFill>
          <a:ln w="15875">
            <a:solidFill>
              <a:srgbClr val="0F2A4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83430" y="1371600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446270" y="1664208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9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Римская</a:t>
            </a:r>
            <a:endParaRPr lang="en-US" sz="9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9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провинция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086350" y="2240280"/>
            <a:ext cx="0" cy="137160"/>
          </a:xfrm>
          <a:prstGeom prst="line">
            <a:avLst/>
          </a:prstGeom>
          <a:noFill/>
          <a:ln w="9525">
            <a:solidFill>
              <a:srgbClr val="C9B98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051042" y="2331720"/>
            <a:ext cx="128016" cy="128016"/>
          </a:xfrm>
          <a:prstGeom prst="ellipse">
            <a:avLst/>
          </a:prstGeom>
          <a:solidFill>
            <a:srgbClr val="E8C88C"/>
          </a:solidFill>
          <a:ln w="15875">
            <a:solidFill>
              <a:srgbClr val="0F2A4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612130" y="2606040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641 н.э.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474970" y="2898648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9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Арабское</a:t>
            </a:r>
            <a:endParaRPr lang="en-US" sz="9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9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завоевание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115050" y="2432304"/>
            <a:ext cx="0" cy="137160"/>
          </a:xfrm>
          <a:prstGeom prst="line">
            <a:avLst/>
          </a:prstGeom>
          <a:noFill/>
          <a:ln w="9525">
            <a:solidFill>
              <a:srgbClr val="C9B988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079742" y="2331720"/>
            <a:ext cx="128016" cy="128016"/>
          </a:xfrm>
          <a:prstGeom prst="ellipse">
            <a:avLst/>
          </a:prstGeom>
          <a:solidFill>
            <a:srgbClr val="E8C88C"/>
          </a:solidFill>
          <a:ln w="15875">
            <a:solidFill>
              <a:srgbClr val="0F2A4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640830" y="1371600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1798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503670" y="1664208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9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Экспедиция</a:t>
            </a:r>
            <a:endParaRPr lang="en-US" sz="9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9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Наполеона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7143750" y="2240280"/>
            <a:ext cx="0" cy="137160"/>
          </a:xfrm>
          <a:prstGeom prst="line">
            <a:avLst/>
          </a:prstGeom>
          <a:noFill/>
          <a:ln w="9525">
            <a:solidFill>
              <a:srgbClr val="C9B988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8071866" y="2295144"/>
            <a:ext cx="201168" cy="201168"/>
          </a:xfrm>
          <a:prstGeom prst="ellipse">
            <a:avLst/>
          </a:prstGeom>
          <a:solidFill>
            <a:srgbClr val="A64226"/>
          </a:solidFill>
          <a:ln w="15875">
            <a:solidFill>
              <a:srgbClr val="0F2A4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669530" y="2606040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1922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7532370" y="2898648"/>
            <a:ext cx="1280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9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Открытие</a:t>
            </a:r>
            <a:endParaRPr lang="en-US" sz="9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9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Тутанхамона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8172450" y="2432304"/>
            <a:ext cx="0" cy="137160"/>
          </a:xfrm>
          <a:prstGeom prst="line">
            <a:avLst/>
          </a:prstGeom>
          <a:noFill/>
          <a:ln w="9525">
            <a:solidFill>
              <a:srgbClr val="C9B98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82880" y="219456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до н. э.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8321040" y="219456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наши дни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457200" y="42062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Две ключевые вехи выделены красным: расцвет Фив как столицы Нового царства и открытие нетронутой гробницы Тутанхамона — событие, перевернувшее египтологию.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Ключевые эпохи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 / 25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474720" cy="5143500"/>
          </a:xfrm>
          <a:prstGeom prst="rect">
            <a:avLst/>
          </a:prstGeom>
          <a:solidFill>
            <a:srgbClr val="0F2A4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5029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6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ЭПОХА I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29260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38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Среднее</a:t>
            </a:r>
            <a:endParaRPr lang="en-US" sz="38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38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царство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457200" y="2606040"/>
            <a:ext cx="1371600" cy="0"/>
          </a:xfrm>
          <a:prstGeom prst="line">
            <a:avLst/>
          </a:prstGeom>
          <a:noFill/>
          <a:ln w="19050">
            <a:solidFill>
              <a:srgbClr val="D4A85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2788920"/>
            <a:ext cx="2743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2055 – 1650 гг.</a:t>
            </a:r>
            <a:endParaRPr lang="en-US" sz="1600" dirty="0"/>
          </a:p>
          <a:p>
            <a:pPr marL="0" indent="0">
              <a:buNone/>
            </a:pPr>
            <a:r>
              <a:rPr lang="en-US" sz="1600" i="1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до н. э.</a:t>
            </a:r>
            <a:endParaRPr lang="en-US" sz="16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840480"/>
            <a:ext cx="640080" cy="6400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88720" y="3886200"/>
            <a:ext cx="2011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XI – XIII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династии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3840480" y="54864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РОЖДЕНИЕ ФИВ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3840480" y="868680"/>
            <a:ext cx="4937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Когда маленький южный город стал столицей</a:t>
            </a:r>
            <a:endParaRPr lang="en-US" sz="2200" dirty="0"/>
          </a:p>
        </p:txBody>
      </p:sp>
      <p:sp>
        <p:nvSpPr>
          <p:cNvPr id="11" name="Text 8"/>
          <p:cNvSpPr/>
          <p:nvPr/>
        </p:nvSpPr>
        <p:spPr>
          <a:xfrm>
            <a:off x="3840480" y="1874520"/>
            <a:ext cx="4937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До этой эпохи Уасет — так египтяне называли своё поселение — был провинциальным городком. Всё изменил Ментухотеп II: он объединил страну после Первого переходного периода и сделал Фивы столицей.</a:t>
            </a:r>
            <a:endParaRPr lang="en-US" sz="1300" dirty="0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0" y="3108960"/>
            <a:ext cx="320040" cy="32004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297680" y="308152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Ментухотеп II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4297680" y="3337560"/>
            <a:ext cx="4480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Первый фараон, похороненный на западном берегу Фив (Дейр эль-Бахри).</a:t>
            </a:r>
            <a:endParaRPr lang="en-US" sz="1100" dirty="0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0480" y="3931920"/>
            <a:ext cx="320040" cy="32004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4297680" y="390448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Культ Амона</a:t>
            </a:r>
            <a:endParaRPr lang="en-US" sz="1300" dirty="0"/>
          </a:p>
        </p:txBody>
      </p:sp>
      <p:sp>
        <p:nvSpPr>
          <p:cNvPr id="17" name="Text 12"/>
          <p:cNvSpPr/>
          <p:nvPr/>
        </p:nvSpPr>
        <p:spPr>
          <a:xfrm>
            <a:off x="4297680" y="4160520"/>
            <a:ext cx="4480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Местный бог Фив возвышается до уровня главного бога страны.</a:t>
            </a:r>
            <a:endParaRPr lang="en-US" sz="1100" dirty="0"/>
          </a:p>
        </p:txBody>
      </p:sp>
      <p:sp>
        <p:nvSpPr>
          <p:cNvPr id="18" name="Text 13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Среднее царство · истоки</a:t>
            </a:r>
            <a:endParaRPr lang="en-US" sz="900" dirty="0"/>
          </a:p>
        </p:txBody>
      </p:sp>
      <p:sp>
        <p:nvSpPr>
          <p:cNvPr id="19" name="Text 14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/ 25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029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6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ЭПОХА II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Новое царство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457200" y="16916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1550 – 1070 гг. до н. э.   ·   XVIII – XX династии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2148840"/>
            <a:ext cx="12618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938528" y="2148840"/>
            <a:ext cx="12618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773936" y="2093976"/>
            <a:ext cx="109728" cy="109728"/>
          </a:xfrm>
          <a:prstGeom prst="diamond">
            <a:avLst/>
          </a:prstGeom>
          <a:solidFill>
            <a:srgbClr val="D4A857"/>
          </a:solidFill>
          <a:ln w="12700">
            <a:solidFill>
              <a:srgbClr val="D4A85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3774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E4D4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Золотой век Фив. Из города-победителя над гиксосами Уасет превращается в религиозную и культурную столицу мира своего времени. Именно в эту эпоху построено почти всё, что вы увидите в Луксоре.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3429000"/>
            <a:ext cx="2651760" cy="1325880"/>
          </a:xfrm>
          <a:prstGeom prst="rect">
            <a:avLst/>
          </a:prstGeom>
          <a:solidFill>
            <a:srgbClr val="FFFFFF">
              <a:alpha val="8000"/>
            </a:srgbClr>
          </a:solidFill>
          <a:ln w="9525">
            <a:solidFill>
              <a:srgbClr val="D4A85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3520440"/>
            <a:ext cx="1371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500</a:t>
            </a: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1965960" y="361188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лет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965960" y="3886200"/>
            <a:ext cx="10515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непрерывного</a:t>
            </a:r>
            <a:endParaRPr lang="en-US" sz="10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строительства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46120" y="3429000"/>
            <a:ext cx="2651760" cy="1325880"/>
          </a:xfrm>
          <a:prstGeom prst="rect">
            <a:avLst/>
          </a:prstGeom>
          <a:solidFill>
            <a:srgbClr val="FFFFFF">
              <a:alpha val="8000"/>
            </a:srgbClr>
          </a:solidFill>
          <a:ln w="9525">
            <a:solidFill>
              <a:srgbClr val="D4A85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383280" y="3520440"/>
            <a:ext cx="1371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30+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4754880" y="361188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фараонов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754880" y="3886200"/>
            <a:ext cx="10515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правили</a:t>
            </a:r>
            <a:endParaRPr lang="en-US" sz="10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из Фив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035040" y="3429000"/>
            <a:ext cx="2651760" cy="1325880"/>
          </a:xfrm>
          <a:prstGeom prst="rect">
            <a:avLst/>
          </a:prstGeom>
          <a:solidFill>
            <a:srgbClr val="FFFFFF">
              <a:alpha val="8000"/>
            </a:srgbClr>
          </a:solidFill>
          <a:ln w="9525">
            <a:solidFill>
              <a:srgbClr val="D4A85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72200" y="3520440"/>
            <a:ext cx="1371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#1</a:t>
            </a:r>
            <a:endParaRPr lang="en-US" sz="4000" dirty="0"/>
          </a:p>
        </p:txBody>
      </p:sp>
      <p:sp>
        <p:nvSpPr>
          <p:cNvPr id="19" name="Text 17"/>
          <p:cNvSpPr/>
          <p:nvPr/>
        </p:nvSpPr>
        <p:spPr>
          <a:xfrm>
            <a:off x="7543800" y="361188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город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7543800" y="3886200"/>
            <a:ext cx="10515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мира</a:t>
            </a:r>
            <a:endParaRPr lang="en-US" sz="10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 14 веке до н. э.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Новое царство · расцвет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 / 25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800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ГАЛЕРЕЯ ВЛАСТИТЕЛЕЙ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Фараоны, что построили Луксор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2651760" cy="1417320"/>
          </a:xfrm>
          <a:prstGeom prst="rect">
            <a:avLst/>
          </a:prstGeom>
          <a:solidFill>
            <a:srgbClr val="FFFFFF"/>
          </a:solidFill>
          <a:ln w="9525">
            <a:solidFill>
              <a:srgbClr val="C9B98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417320"/>
            <a:ext cx="73152" cy="1417320"/>
          </a:xfrm>
          <a:prstGeom prst="rect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1581912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43000" y="1554480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Хатшепсут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143000" y="1828800"/>
            <a:ext cx="1874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ок. 1479 – 1458 до н. э.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640080" y="214884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Женщина-фараон. Заупокойный храм в Дейр эль-Бахри.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3246120" y="1417320"/>
            <a:ext cx="2651760" cy="1417320"/>
          </a:xfrm>
          <a:prstGeom prst="rect">
            <a:avLst/>
          </a:prstGeom>
          <a:solidFill>
            <a:srgbClr val="FFFFFF"/>
          </a:solidFill>
          <a:ln w="9525">
            <a:solidFill>
              <a:srgbClr val="C9B988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3246120" y="1417320"/>
            <a:ext cx="73152" cy="1417320"/>
          </a:xfrm>
          <a:prstGeom prst="rect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1581912"/>
            <a:ext cx="411480" cy="4114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931920" y="1554480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Тутмос III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3931920" y="1828800"/>
            <a:ext cx="1874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ок. 1479 – 1425 до н. э.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3429000" y="214884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«Наполеон древности». Расширил империю до Евфрата.</a:t>
            </a:r>
            <a:endParaRPr lang="en-US" sz="1000" dirty="0"/>
          </a:p>
        </p:txBody>
      </p:sp>
      <p:sp>
        <p:nvSpPr>
          <p:cNvPr id="16" name="Shape 12"/>
          <p:cNvSpPr/>
          <p:nvPr/>
        </p:nvSpPr>
        <p:spPr>
          <a:xfrm>
            <a:off x="6035040" y="1417320"/>
            <a:ext cx="2651760" cy="1417320"/>
          </a:xfrm>
          <a:prstGeom prst="rect">
            <a:avLst/>
          </a:prstGeom>
          <a:solidFill>
            <a:srgbClr val="FFFFFF"/>
          </a:solidFill>
          <a:ln w="9525">
            <a:solidFill>
              <a:srgbClr val="C9B988"/>
            </a:solidFill>
            <a:prstDash val="solid"/>
          </a:ln>
        </p:spPr>
      </p:sp>
      <p:sp>
        <p:nvSpPr>
          <p:cNvPr id="17" name="Shape 13"/>
          <p:cNvSpPr/>
          <p:nvPr/>
        </p:nvSpPr>
        <p:spPr>
          <a:xfrm>
            <a:off x="6035040" y="1417320"/>
            <a:ext cx="73152" cy="1417320"/>
          </a:xfrm>
          <a:prstGeom prst="rect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7920" y="1581912"/>
            <a:ext cx="411480" cy="41148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720840" y="1554480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Аменхотеп III</a:t>
            </a:r>
            <a:endParaRPr lang="en-US" sz="1400" dirty="0"/>
          </a:p>
        </p:txBody>
      </p:sp>
      <p:sp>
        <p:nvSpPr>
          <p:cNvPr id="20" name="Text 15"/>
          <p:cNvSpPr/>
          <p:nvPr/>
        </p:nvSpPr>
        <p:spPr>
          <a:xfrm>
            <a:off x="6720840" y="1828800"/>
            <a:ext cx="1874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ок. 1388 – 1351 до н. э.</a:t>
            </a:r>
            <a:endParaRPr lang="en-US" sz="900" dirty="0"/>
          </a:p>
        </p:txBody>
      </p:sp>
      <p:sp>
        <p:nvSpPr>
          <p:cNvPr id="21" name="Text 16"/>
          <p:cNvSpPr/>
          <p:nvPr/>
        </p:nvSpPr>
        <p:spPr>
          <a:xfrm>
            <a:off x="6217920" y="214884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Эпоха роскоши. Колоссы Мемнона — его работа.</a:t>
            </a:r>
            <a:endParaRPr lang="en-US" sz="1000" dirty="0"/>
          </a:p>
        </p:txBody>
      </p:sp>
      <p:sp>
        <p:nvSpPr>
          <p:cNvPr id="22" name="Shape 17"/>
          <p:cNvSpPr/>
          <p:nvPr/>
        </p:nvSpPr>
        <p:spPr>
          <a:xfrm>
            <a:off x="457200" y="3017520"/>
            <a:ext cx="2651760" cy="1417320"/>
          </a:xfrm>
          <a:prstGeom prst="rect">
            <a:avLst/>
          </a:prstGeom>
          <a:solidFill>
            <a:srgbClr val="FFFFFF"/>
          </a:solidFill>
          <a:ln w="9525">
            <a:solidFill>
              <a:srgbClr val="C9B988"/>
            </a:solidFill>
            <a:prstDash val="solid"/>
          </a:ln>
        </p:spPr>
      </p:sp>
      <p:sp>
        <p:nvSpPr>
          <p:cNvPr id="23" name="Shape 18"/>
          <p:cNvSpPr/>
          <p:nvPr/>
        </p:nvSpPr>
        <p:spPr>
          <a:xfrm>
            <a:off x="457200" y="3017520"/>
            <a:ext cx="73152" cy="1417320"/>
          </a:xfrm>
          <a:prstGeom prst="rect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182112"/>
            <a:ext cx="411480" cy="411480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1143000" y="3154680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Эхнатон</a:t>
            </a:r>
            <a:endParaRPr lang="en-US" sz="1400" dirty="0"/>
          </a:p>
        </p:txBody>
      </p:sp>
      <p:sp>
        <p:nvSpPr>
          <p:cNvPr id="26" name="Text 20"/>
          <p:cNvSpPr/>
          <p:nvPr/>
        </p:nvSpPr>
        <p:spPr>
          <a:xfrm>
            <a:off x="1143000" y="3429000"/>
            <a:ext cx="1874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ок. 1351 – 1334 до н. э.</a:t>
            </a:r>
            <a:endParaRPr lang="en-US" sz="900" dirty="0"/>
          </a:p>
        </p:txBody>
      </p:sp>
      <p:sp>
        <p:nvSpPr>
          <p:cNvPr id="27" name="Text 21"/>
          <p:cNvSpPr/>
          <p:nvPr/>
        </p:nvSpPr>
        <p:spPr>
          <a:xfrm>
            <a:off x="640080" y="374904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Монотеист-реформатор. Временно покинул Фивы.</a:t>
            </a:r>
            <a:endParaRPr lang="en-US" sz="1000" dirty="0"/>
          </a:p>
        </p:txBody>
      </p:sp>
      <p:sp>
        <p:nvSpPr>
          <p:cNvPr id="28" name="Shape 22"/>
          <p:cNvSpPr/>
          <p:nvPr/>
        </p:nvSpPr>
        <p:spPr>
          <a:xfrm>
            <a:off x="3246120" y="3017520"/>
            <a:ext cx="2651760" cy="1417320"/>
          </a:xfrm>
          <a:prstGeom prst="rect">
            <a:avLst/>
          </a:prstGeom>
          <a:solidFill>
            <a:srgbClr val="FFFFFF"/>
          </a:solidFill>
          <a:ln w="9525">
            <a:solidFill>
              <a:srgbClr val="C9B988"/>
            </a:solidFill>
            <a:prstDash val="solid"/>
          </a:ln>
        </p:spPr>
      </p:sp>
      <p:sp>
        <p:nvSpPr>
          <p:cNvPr id="29" name="Shape 23"/>
          <p:cNvSpPr/>
          <p:nvPr/>
        </p:nvSpPr>
        <p:spPr>
          <a:xfrm>
            <a:off x="3246120" y="3017520"/>
            <a:ext cx="73152" cy="1417320"/>
          </a:xfrm>
          <a:prstGeom prst="rect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3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29000" y="3182112"/>
            <a:ext cx="411480" cy="411480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3931920" y="3154680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Тутанхамон</a:t>
            </a:r>
            <a:endParaRPr lang="en-US" sz="1400" dirty="0"/>
          </a:p>
        </p:txBody>
      </p:sp>
      <p:sp>
        <p:nvSpPr>
          <p:cNvPr id="32" name="Text 25"/>
          <p:cNvSpPr/>
          <p:nvPr/>
        </p:nvSpPr>
        <p:spPr>
          <a:xfrm>
            <a:off x="3931920" y="3429000"/>
            <a:ext cx="1874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ок. 1332 – 1323 до н. э.</a:t>
            </a:r>
            <a:endParaRPr lang="en-US" sz="900" dirty="0"/>
          </a:p>
        </p:txBody>
      </p:sp>
      <p:sp>
        <p:nvSpPr>
          <p:cNvPr id="33" name="Text 26"/>
          <p:cNvSpPr/>
          <p:nvPr/>
        </p:nvSpPr>
        <p:spPr>
          <a:xfrm>
            <a:off x="3429000" y="374904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Юный фараон. Гробница KV62 — самая известная находка.</a:t>
            </a:r>
            <a:endParaRPr lang="en-US" sz="1000" dirty="0"/>
          </a:p>
        </p:txBody>
      </p:sp>
      <p:sp>
        <p:nvSpPr>
          <p:cNvPr id="34" name="Shape 27"/>
          <p:cNvSpPr/>
          <p:nvPr/>
        </p:nvSpPr>
        <p:spPr>
          <a:xfrm>
            <a:off x="6035040" y="3017520"/>
            <a:ext cx="2651760" cy="1417320"/>
          </a:xfrm>
          <a:prstGeom prst="rect">
            <a:avLst/>
          </a:prstGeom>
          <a:solidFill>
            <a:srgbClr val="FFFFFF"/>
          </a:solidFill>
          <a:ln w="9525">
            <a:solidFill>
              <a:srgbClr val="C9B988"/>
            </a:solidFill>
            <a:prstDash val="solid"/>
          </a:ln>
        </p:spPr>
      </p:sp>
      <p:sp>
        <p:nvSpPr>
          <p:cNvPr id="35" name="Shape 28"/>
          <p:cNvSpPr/>
          <p:nvPr/>
        </p:nvSpPr>
        <p:spPr>
          <a:xfrm>
            <a:off x="6035040" y="3017520"/>
            <a:ext cx="73152" cy="1417320"/>
          </a:xfrm>
          <a:prstGeom prst="rect">
            <a:avLst/>
          </a:prstGeom>
          <a:solidFill>
            <a:srgbClr val="D4A857"/>
          </a:solidFill>
          <a:ln w="12700">
            <a:solidFill>
              <a:srgbClr val="333333"/>
            </a:solidFill>
            <a:prstDash val="solid"/>
          </a:ln>
        </p:spPr>
      </p:sp>
      <p:pic>
        <p:nvPicPr>
          <p:cNvPr id="36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17920" y="3182112"/>
            <a:ext cx="411480" cy="411480"/>
          </a:xfrm>
          <a:prstGeom prst="rect">
            <a:avLst/>
          </a:prstGeom>
        </p:spPr>
      </p:pic>
      <p:sp>
        <p:nvSpPr>
          <p:cNvPr id="37" name="Text 29"/>
          <p:cNvSpPr/>
          <p:nvPr/>
        </p:nvSpPr>
        <p:spPr>
          <a:xfrm>
            <a:off x="6720840" y="3154680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Рамсес II</a:t>
            </a:r>
            <a:endParaRPr lang="en-US" sz="1400" dirty="0"/>
          </a:p>
        </p:txBody>
      </p:sp>
      <p:sp>
        <p:nvSpPr>
          <p:cNvPr id="38" name="Text 30"/>
          <p:cNvSpPr/>
          <p:nvPr/>
        </p:nvSpPr>
        <p:spPr>
          <a:xfrm>
            <a:off x="6720840" y="3429000"/>
            <a:ext cx="1874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ок. 1279 – 1213 до н. э.</a:t>
            </a:r>
            <a:endParaRPr lang="en-US" sz="900" dirty="0"/>
          </a:p>
        </p:txBody>
      </p:sp>
      <p:sp>
        <p:nvSpPr>
          <p:cNvPr id="39" name="Text 31"/>
          <p:cNvSpPr/>
          <p:nvPr/>
        </p:nvSpPr>
        <p:spPr>
          <a:xfrm>
            <a:off x="6217920" y="3749040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Великий строитель. Карнак, Луксор, Рамессеум.</a:t>
            </a:r>
            <a:endParaRPr lang="en-US" sz="1000" dirty="0"/>
          </a:p>
        </p:txBody>
      </p:sp>
      <p:sp>
        <p:nvSpPr>
          <p:cNvPr id="40" name="Text 32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Великие фараоны Фив</a:t>
            </a:r>
            <a:endParaRPr lang="en-US" sz="900" dirty="0"/>
          </a:p>
        </p:txBody>
      </p:sp>
      <p:sp>
        <p:nvSpPr>
          <p:cNvPr id="41" name="Text 33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 / 25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81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8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ГЕОГРАФИЯ СВЯЩЕННОГО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Два берега — две Вселенных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508760"/>
            <a:ext cx="3840480" cy="3200400"/>
          </a:xfrm>
          <a:prstGeom prst="rect">
            <a:avLst/>
          </a:prstGeom>
          <a:solidFill>
            <a:srgbClr val="D4A857">
              <a:alpha val="12000"/>
            </a:srgbClr>
          </a:solidFill>
          <a:ln w="12700">
            <a:solidFill>
              <a:srgbClr val="D4A857"/>
            </a:solidFill>
            <a:prstDash val="solid"/>
          </a:ln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69164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371600" y="16916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ВОСТОЧНЫЙ БЕРЕГ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1371600" y="1965960"/>
            <a:ext cx="2743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22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Царство</a:t>
            </a:r>
            <a:endParaRPr lang="en-US" sz="22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22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живых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685800" y="2834640"/>
            <a:ext cx="34747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200" i="1" dirty="0">
                <a:solidFill>
                  <a:srgbClr val="E4D4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Солнце встаёт на востоке — значит, там жизнь.</a:t>
            </a:r>
            <a:endParaRPr lang="en-US" sz="12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endParaRPr lang="en-US" sz="12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• Карнак — главный храм Амона</a:t>
            </a:r>
            <a:endParaRPr lang="en-US" sz="12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• Луксорский храм</a:t>
            </a:r>
            <a:endParaRPr lang="en-US" sz="12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• Современный город</a:t>
            </a:r>
            <a:endParaRPr lang="en-US" sz="12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• Рынки, набережная, отели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846320" y="1508760"/>
            <a:ext cx="3840480" cy="3200400"/>
          </a:xfrm>
          <a:prstGeom prst="rect">
            <a:avLst/>
          </a:prstGeom>
          <a:solidFill>
            <a:srgbClr val="A64226">
              <a:alpha val="15000"/>
            </a:srgbClr>
          </a:solidFill>
          <a:ln w="12700">
            <a:solidFill>
              <a:srgbClr val="A64226"/>
            </a:solidFill>
            <a:prstDash val="solid"/>
          </a:ln>
        </p:spPr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4920" y="1691640"/>
            <a:ext cx="548640" cy="54864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760720" y="16916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ЗАПАДНЫЙ БЕРЕГ</a:t>
            </a:r>
            <a:endParaRPr lang="en-US" sz="1000" dirty="0"/>
          </a:p>
        </p:txBody>
      </p:sp>
      <p:sp>
        <p:nvSpPr>
          <p:cNvPr id="12" name="Text 8"/>
          <p:cNvSpPr/>
          <p:nvPr/>
        </p:nvSpPr>
        <p:spPr>
          <a:xfrm>
            <a:off x="5760720" y="1965960"/>
            <a:ext cx="2743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2200" b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Царство</a:t>
            </a:r>
            <a:endParaRPr lang="en-US" sz="22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2200" b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мёртвых</a:t>
            </a:r>
            <a:endParaRPr lang="en-US" sz="2200" dirty="0"/>
          </a:p>
        </p:txBody>
      </p:sp>
      <p:sp>
        <p:nvSpPr>
          <p:cNvPr id="13" name="Text 9"/>
          <p:cNvSpPr/>
          <p:nvPr/>
        </p:nvSpPr>
        <p:spPr>
          <a:xfrm>
            <a:off x="5074920" y="2834640"/>
            <a:ext cx="34747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200" i="1" dirty="0">
                <a:solidFill>
                  <a:srgbClr val="E4D4A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Солнце садится — путь в загробный мир.</a:t>
            </a:r>
            <a:endParaRPr lang="en-US" sz="12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00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endParaRPr lang="en-US" sz="12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• Долина царей и цариц</a:t>
            </a:r>
            <a:endParaRPr lang="en-US" sz="12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• Храм Хатшепсут</a:t>
            </a:r>
            <a:endParaRPr lang="en-US" sz="12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• Мединет-Абу, Рамессеум</a:t>
            </a:r>
            <a:endParaRPr lang="en-US" sz="12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• Колоссы Мемнона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Восток vs Запад</a:t>
            </a:r>
            <a:endParaRPr lang="en-US" sz="900" dirty="0"/>
          </a:p>
        </p:txBody>
      </p:sp>
      <p:sp>
        <p:nvSpPr>
          <p:cNvPr id="15" name="Text 11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 / 25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800" dirty="0">
                <a:solidFill>
                  <a:srgbClr val="A642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ГЛАВА II · ХРАМЫ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4572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0" b="1" dirty="0">
                <a:solidFill>
                  <a:srgbClr val="0F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Карнак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457200" y="160020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величайший храмовый комплекс древности</a:t>
            </a:r>
            <a:endParaRPr lang="en-US" sz="16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>
            <a:alphaModFix amt="80000"/>
          </a:blip>
          <a:stretch>
            <a:fillRect/>
          </a:stretch>
        </p:blipFill>
        <p:spPr>
          <a:xfrm>
            <a:off x="6400800" y="249386"/>
            <a:ext cx="2286000" cy="2322356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457200" y="2148840"/>
            <a:ext cx="12618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7" name="Shape 4"/>
          <p:cNvSpPr/>
          <p:nvPr/>
        </p:nvSpPr>
        <p:spPr>
          <a:xfrm>
            <a:off x="1938528" y="2148840"/>
            <a:ext cx="1261872" cy="0"/>
          </a:xfrm>
          <a:prstGeom prst="line">
            <a:avLst/>
          </a:prstGeom>
          <a:noFill/>
          <a:ln w="9525">
            <a:solidFill>
              <a:srgbClr val="D4A857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1773936" y="2093976"/>
            <a:ext cx="109728" cy="109728"/>
          </a:xfrm>
          <a:prstGeom prst="diamond">
            <a:avLst/>
          </a:prstGeom>
          <a:solidFill>
            <a:srgbClr val="D4A857"/>
          </a:solidFill>
          <a:ln w="12700">
            <a:solidFill>
              <a:srgbClr val="D4A857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57200" y="237744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3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Строился 2000 лет — от Среднего царства до Птолемеев. Площадь — 250 акров (больше, чем Ватикан). Каждый новый фараон добавлял свой пилон, обелиск, статую. Посвящён триаде фиванских богов: Амону-Ра, Мут и </a:t>
            </a:r>
            <a:r>
              <a:rPr lang="en-US" sz="1300" dirty="0" err="1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Хонсу</a:t>
            </a:r>
            <a:r>
              <a:rPr lang="en-US" sz="1300" dirty="0">
                <a:solidFill>
                  <a:srgbClr val="1C14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.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" y="3611880"/>
            <a:ext cx="1965960" cy="1143000"/>
          </a:xfrm>
          <a:prstGeom prst="rect">
            <a:avLst/>
          </a:prstGeom>
          <a:solidFill>
            <a:srgbClr val="0F2A4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66928" y="3675888"/>
            <a:ext cx="1783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2000</a:t>
            </a:r>
            <a:endParaRPr lang="en-US" sz="4000" dirty="0"/>
          </a:p>
        </p:txBody>
      </p:sp>
      <p:sp>
        <p:nvSpPr>
          <p:cNvPr id="12" name="Text 9"/>
          <p:cNvSpPr/>
          <p:nvPr/>
        </p:nvSpPr>
        <p:spPr>
          <a:xfrm>
            <a:off x="566928" y="434340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лет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566928" y="452628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строился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2542032" y="3611880"/>
            <a:ext cx="1965960" cy="1143000"/>
          </a:xfrm>
          <a:prstGeom prst="rect">
            <a:avLst/>
          </a:prstGeom>
          <a:solidFill>
            <a:srgbClr val="0F2A4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2651760" y="3675888"/>
            <a:ext cx="1783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250</a:t>
            </a:r>
            <a:endParaRPr lang="en-US" sz="4000" dirty="0"/>
          </a:p>
        </p:txBody>
      </p:sp>
      <p:sp>
        <p:nvSpPr>
          <p:cNvPr id="16" name="Text 13"/>
          <p:cNvSpPr/>
          <p:nvPr/>
        </p:nvSpPr>
        <p:spPr>
          <a:xfrm>
            <a:off x="2651760" y="434340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акров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2651760" y="452628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площадь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4626864" y="3611880"/>
            <a:ext cx="1965960" cy="1143000"/>
          </a:xfrm>
          <a:prstGeom prst="rect">
            <a:avLst/>
          </a:prstGeom>
          <a:solidFill>
            <a:srgbClr val="0F2A4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4736592" y="3675888"/>
            <a:ext cx="1783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30+</a:t>
            </a:r>
            <a:endParaRPr lang="en-US" sz="4000" dirty="0"/>
          </a:p>
        </p:txBody>
      </p:sp>
      <p:sp>
        <p:nvSpPr>
          <p:cNvPr id="20" name="Text 17"/>
          <p:cNvSpPr/>
          <p:nvPr/>
        </p:nvSpPr>
        <p:spPr>
          <a:xfrm>
            <a:off x="4736592" y="434340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фараонов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4736592" y="452628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внесли вклад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6711696" y="3611880"/>
            <a:ext cx="1965960" cy="1143000"/>
          </a:xfrm>
          <a:prstGeom prst="rect">
            <a:avLst/>
          </a:prstGeom>
          <a:solidFill>
            <a:srgbClr val="0F2A47"/>
          </a:solidFill>
          <a:ln w="12700">
            <a:solidFill>
              <a:srgbClr val="333333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6821424" y="3675888"/>
            <a:ext cx="1783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D4A8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№1</a:t>
            </a:r>
            <a:endParaRPr lang="en-US" sz="4000" dirty="0"/>
          </a:p>
        </p:txBody>
      </p:sp>
      <p:sp>
        <p:nvSpPr>
          <p:cNvPr id="24" name="Text 21"/>
          <p:cNvSpPr/>
          <p:nvPr/>
        </p:nvSpPr>
        <p:spPr>
          <a:xfrm>
            <a:off x="6821424" y="434340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E8C88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 мире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6821424" y="4526280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2E8D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святилище</a:t>
            </a:r>
            <a:endParaRPr lang="en-US" sz="1000" dirty="0"/>
          </a:p>
        </p:txBody>
      </p:sp>
      <p:sp>
        <p:nvSpPr>
          <p:cNvPr id="26" name="Text 23"/>
          <p:cNvSpPr/>
          <p:nvPr/>
        </p:nvSpPr>
        <p:spPr>
          <a:xfrm>
            <a:off x="457200" y="48920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Карнак · обзор</a:t>
            </a:r>
            <a:endParaRPr lang="en-US" sz="900" dirty="0"/>
          </a:p>
        </p:txBody>
      </p:sp>
      <p:sp>
        <p:nvSpPr>
          <p:cNvPr id="27" name="Text 24"/>
          <p:cNvSpPr/>
          <p:nvPr/>
        </p:nvSpPr>
        <p:spPr>
          <a:xfrm>
            <a:off x="8046720" y="489204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B7B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 / 25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2184</Words>
  <Application>Microsoft Macintosh PowerPoint</Application>
  <PresentationFormat>Экран (16:9)</PresentationFormat>
  <Paragraphs>392</Paragraphs>
  <Slides>25</Slides>
  <Notes>25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8" baseType="lpstr">
      <vt:lpstr>Arial</vt:lpstr>
      <vt:lpstr>Georgia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Luxor — 25 slides</dc:title>
  <dc:subject>PptxGenJS Presentation</dc:subject>
  <dc:creator>Claude</dc:creator>
  <cp:lastModifiedBy>Максим Пилькевич</cp:lastModifiedBy>
  <cp:revision>2</cp:revision>
  <dcterms:created xsi:type="dcterms:W3CDTF">2026-04-18T06:27:47Z</dcterms:created>
  <dcterms:modified xsi:type="dcterms:W3CDTF">2026-04-21T17:49:28Z</dcterms:modified>
</cp:coreProperties>
</file>